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43" r:id="rId1"/>
    <p:sldMasterId id="2147483855" r:id="rId2"/>
  </p:sldMasterIdLst>
  <p:notesMasterIdLst>
    <p:notesMasterId r:id="rId33"/>
  </p:notesMasterIdLst>
  <p:handoutMasterIdLst>
    <p:handoutMasterId r:id="rId34"/>
  </p:handoutMasterIdLst>
  <p:sldIdLst>
    <p:sldId id="280" r:id="rId3"/>
    <p:sldId id="454" r:id="rId4"/>
    <p:sldId id="708" r:id="rId5"/>
    <p:sldId id="694" r:id="rId6"/>
    <p:sldId id="312" r:id="rId7"/>
    <p:sldId id="474" r:id="rId8"/>
    <p:sldId id="427" r:id="rId9"/>
    <p:sldId id="466" r:id="rId10"/>
    <p:sldId id="467" r:id="rId11"/>
    <p:sldId id="429" r:id="rId12"/>
    <p:sldId id="469" r:id="rId13"/>
    <p:sldId id="470" r:id="rId14"/>
    <p:sldId id="479" r:id="rId15"/>
    <p:sldId id="430" r:id="rId16"/>
    <p:sldId id="471" r:id="rId17"/>
    <p:sldId id="478" r:id="rId18"/>
    <p:sldId id="477" r:id="rId19"/>
    <p:sldId id="431" r:id="rId20"/>
    <p:sldId id="472" r:id="rId21"/>
    <p:sldId id="481" r:id="rId22"/>
    <p:sldId id="480" r:id="rId23"/>
    <p:sldId id="706" r:id="rId24"/>
    <p:sldId id="433" r:id="rId25"/>
    <p:sldId id="473" r:id="rId26"/>
    <p:sldId id="475" r:id="rId27"/>
    <p:sldId id="482" r:id="rId28"/>
    <p:sldId id="696" r:id="rId29"/>
    <p:sldId id="707" r:id="rId30"/>
    <p:sldId id="709" r:id="rId31"/>
    <p:sldId id="449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4A4A4A"/>
    <a:srgbClr val="1563FF"/>
    <a:srgbClr val="FFFF99"/>
    <a:srgbClr val="57AF1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98C2DB-D09B-4B7A-B436-109F3FA2FDC1}" v="6447" dt="2026-05-08T07:01:45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5033" autoAdjust="0"/>
  </p:normalViewPr>
  <p:slideViewPr>
    <p:cSldViewPr>
      <p:cViewPr varScale="1">
        <p:scale>
          <a:sx n="84" d="100"/>
          <a:sy n="84" d="100"/>
        </p:scale>
        <p:origin x="2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BAF3FC9-0C99-AB7A-A812-88C5DAF83E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62E9A5-E0AB-A4C7-8AD3-B0495ACC1C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E6734-239F-449C-9F65-AC28CA6DB330}" type="datetimeFigureOut">
              <a:rPr lang="hu-HU" smtClean="0"/>
              <a:t>2026. 05. 09.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0CD4B8-E34E-C131-41B4-DF5FF1E17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EB67288-97BC-53FC-3600-ED58726229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F39DF-20CB-44C0-9883-DB475AC5C4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262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4A0CF-AC33-4F49-91CD-9AA46BC59EC0}" type="datetimeFigureOut">
              <a:rPr lang="hu-HU" smtClean="0"/>
              <a:t>2026. 05. 09.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CB0-BE69-4F90-934A-C6EEFE2712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21142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etcom.com/~cataroo/daneday.s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8ECB0-BE69-4F90-934A-C6EEFE27129A}" type="slidenum">
              <a:rPr lang="hu-HU" smtClean="0"/>
              <a:t>1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96411DC-107A-23B8-4A54-28466E9668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82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>
            <a:extLst>
              <a:ext uri="{FF2B5EF4-FFF2-40B4-BE49-F238E27FC236}">
                <a16:creationId xmlns:a16="http://schemas.microsoft.com/office/drawing/2014/main" id="{6D0A7738-76A9-C8F8-BBCF-B57650E30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963" name="Jegyzetek helye 2">
            <a:extLst>
              <a:ext uri="{FF2B5EF4-FFF2-40B4-BE49-F238E27FC236}">
                <a16:creationId xmlns:a16="http://schemas.microsoft.com/office/drawing/2014/main" id="{B9D09768-47FF-5A8A-55F4-2B6287EE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altLang="hu-HU" dirty="0"/>
              <a:t>Az ásvány: gipsz kristály (kristályos kalcium szulfát)</a:t>
            </a:r>
          </a:p>
          <a:p>
            <a:pPr eaLnBrk="1" hangingPunct="1">
              <a:spcBef>
                <a:spcPct val="0"/>
              </a:spcBef>
            </a:pPr>
            <a:endParaRPr lang="hu-HU" altLang="hu-HU" dirty="0"/>
          </a:p>
          <a:p>
            <a:pPr eaLnBrk="1" hangingPunct="1">
              <a:spcBef>
                <a:spcPct val="0"/>
              </a:spcBef>
            </a:pPr>
            <a:r>
              <a:rPr lang="hu-HU" altLang="hu-HU" dirty="0"/>
              <a:t>A fa: </a:t>
            </a:r>
            <a:r>
              <a:rPr lang="en-US" altLang="hu-HU" b="1" dirty="0"/>
              <a:t>Acacia 'Frisia' Tree </a:t>
            </a:r>
            <a:r>
              <a:rPr lang="en-US" altLang="hu-HU" dirty="0"/>
              <a:t>#T14</a:t>
            </a:r>
            <a:r>
              <a:rPr lang="hu-HU" altLang="hu-HU" dirty="0"/>
              <a:t> </a:t>
            </a:r>
            <a:r>
              <a:rPr lang="en-US" altLang="hu-HU" b="1" dirty="0"/>
              <a:t>Gloucestershire, England</a:t>
            </a:r>
            <a:endParaRPr lang="en-US" altLang="hu-HU" dirty="0"/>
          </a:p>
          <a:p>
            <a:pPr eaLnBrk="1" hangingPunct="1">
              <a:spcBef>
                <a:spcPct val="0"/>
              </a:spcBef>
            </a:pPr>
            <a:endParaRPr lang="hu-HU" altLang="hu-HU" dirty="0"/>
          </a:p>
          <a:p>
            <a:pPr eaLnBrk="1" hangingPunct="1">
              <a:spcBef>
                <a:spcPct val="0"/>
              </a:spcBef>
            </a:pPr>
            <a:r>
              <a:rPr lang="hu-HU" altLang="hu-HU" dirty="0"/>
              <a:t>A kutya: </a:t>
            </a:r>
            <a:r>
              <a:rPr lang="en-US" altLang="hu-HU" b="1" dirty="0"/>
              <a:t>Baron</a:t>
            </a:r>
            <a:r>
              <a:rPr lang="en-US" altLang="hu-HU" dirty="0"/>
              <a:t> (Great Dane)</a:t>
            </a:r>
            <a:br>
              <a:rPr lang="en-US" altLang="hu-HU" dirty="0"/>
            </a:br>
            <a:r>
              <a:rPr lang="en-US" altLang="hu-HU" dirty="0"/>
              <a:t>Baron is a member of </a:t>
            </a:r>
            <a:r>
              <a:rPr lang="en-US" altLang="hu-HU" dirty="0">
                <a:hlinkClick r:id="rId3"/>
              </a:rPr>
              <a:t>California Dane Day</a:t>
            </a:r>
            <a:r>
              <a:rPr lang="en-US" altLang="hu-HU" dirty="0"/>
              <a:t>, a club for southern </a:t>
            </a:r>
            <a:r>
              <a:rPr lang="en-US" altLang="hu-HU" dirty="0" err="1"/>
              <a:t>californian</a:t>
            </a:r>
            <a:r>
              <a:rPr lang="en-US" altLang="hu-HU" dirty="0"/>
              <a:t> Great Danes and their owners. He enjoys swimming at the beach, racing around leash free parks and going everywhere he can. &lt;</a:t>
            </a:r>
            <a:r>
              <a:rPr lang="en-US" altLang="hu-HU" dirty="0" err="1"/>
              <a:t>Wuff</a:t>
            </a:r>
            <a:r>
              <a:rPr lang="en-US" altLang="hu-HU" dirty="0"/>
              <a:t>&gt; Thanks </a:t>
            </a:r>
            <a:r>
              <a:rPr lang="en-US" altLang="hu-HU" dirty="0" err="1"/>
              <a:t>Dogfriendly</a:t>
            </a:r>
            <a:r>
              <a:rPr lang="en-US" altLang="hu-HU" dirty="0"/>
              <a:t> for showing us new places to go!</a:t>
            </a:r>
            <a:endParaRPr lang="hu-HU" altLang="hu-HU" dirty="0"/>
          </a:p>
        </p:txBody>
      </p:sp>
      <p:sp>
        <p:nvSpPr>
          <p:cNvPr id="54276" name="Dia számának helye 3">
            <a:extLst>
              <a:ext uri="{FF2B5EF4-FFF2-40B4-BE49-F238E27FC236}">
                <a16:creationId xmlns:a16="http://schemas.microsoft.com/office/drawing/2014/main" id="{47A3CE53-E8C9-F7E1-5229-89191726B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134C9AF-D02C-4D10-8886-C44A33A6EF95}" type="slidenum">
              <a:rPr lang="hu-HU" altLang="hu-HU"/>
              <a:pPr/>
              <a:t>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1. Hamvas Bála: </a:t>
            </a:r>
            <a:r>
              <a:rPr lang="hu-HU" dirty="0" err="1"/>
              <a:t>Scientia</a:t>
            </a:r>
            <a:r>
              <a:rPr lang="hu-HU" dirty="0"/>
              <a:t> </a:t>
            </a:r>
            <a:r>
              <a:rPr lang="hu-HU" dirty="0" err="1"/>
              <a:t>sacra</a:t>
            </a:r>
            <a:r>
              <a:rPr lang="hu-HU" dirty="0"/>
              <a:t> II. kötet, 23. oldal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8ECB0-BE69-4F90-934A-C6EEFE27129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028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1. Hamvas Bála: </a:t>
            </a:r>
            <a:r>
              <a:rPr lang="hu-HU" dirty="0" err="1"/>
              <a:t>Scientia</a:t>
            </a:r>
            <a:r>
              <a:rPr lang="hu-HU" dirty="0"/>
              <a:t> </a:t>
            </a:r>
            <a:r>
              <a:rPr lang="hu-HU" dirty="0" err="1"/>
              <a:t>sacra</a:t>
            </a:r>
            <a:r>
              <a:rPr lang="hu-HU" dirty="0"/>
              <a:t> II. kötet, 28. oldal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8ECB0-BE69-4F90-934A-C6EEFE27129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17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8ECB0-BE69-4F90-934A-C6EEFE27129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38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J. Van Rijckenborgh: Az egyiptomi ős-gnózis 2; 223. old.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8ECB0-BE69-4F90-934A-C6EEFE27129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92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7BD35E-FB32-94D7-1BB6-2A7F31020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A9A3EEF-D6E3-6D96-FDB0-F9C2238A0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CC466D-977F-D749-F432-FF070387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6C44B1-14B2-B26E-F08B-40D27D71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BE5AD9-194A-1CC9-87F2-704DDA2D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99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86CBD-DE82-9833-E10C-847E5540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F024396-78D2-AA7B-2B21-E936EDC58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7CDBAB-EE69-7F87-10F4-6E0CEA9D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323CDD-ED3B-4CF0-2B98-90E7DC15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4B1CDC-1054-E1FE-35A5-93AEB7C3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20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8085C57-4C5D-B020-2365-AEDA46A8D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59583BD-3A49-DC63-D641-3EDC0D17C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BC1C49-060C-D5C0-9280-C95DABC1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CAB044A-AA87-93F4-B9EB-2C4E5222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A12275-F540-6369-5857-DDDCC94D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47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2955F1-CBD5-1FF8-48B9-3CB7F923329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117" y="0"/>
            <a:ext cx="12194117" cy="6861175"/>
            <a:chOff x="-1588" y="0"/>
            <a:chExt cx="9145588" cy="686079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087C3E7-2285-4331-56BA-D71B498396BE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A098C6E1-A3EF-6551-1C0B-AB21409E3E3C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9494BDCC-8E94-5274-43D4-7ED37899E931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DE90F5B5-9728-A842-DD58-DB0E7064C152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26738573-AA6B-BC0C-3EF6-199AB42ADD1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B32E665-D419-687B-4923-E13DDC719EEF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 dirty="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9BC47CC-0435-07D3-D50A-12E1438B701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4320 h 4320"/>
                <a:gd name="T4" fmla="*/ 5760 w 5760"/>
                <a:gd name="T5" fmla="*/ 4320 h 4320"/>
                <a:gd name="T6" fmla="*/ 5760 w 5760"/>
                <a:gd name="T7" fmla="*/ 0 h 4320"/>
                <a:gd name="T8" fmla="*/ 0 w 5760"/>
                <a:gd name="T9" fmla="*/ 0 h 4320"/>
                <a:gd name="T10" fmla="*/ 5444 w 5760"/>
                <a:gd name="T11" fmla="*/ 4004 h 4320"/>
                <a:gd name="T12" fmla="*/ 324 w 5760"/>
                <a:gd name="T13" fmla="*/ 4004 h 4320"/>
                <a:gd name="T14" fmla="*/ 324 w 5760"/>
                <a:gd name="T15" fmla="*/ 324 h 4320"/>
                <a:gd name="T16" fmla="*/ 5444 w 5760"/>
                <a:gd name="T17" fmla="*/ 324 h 4320"/>
                <a:gd name="T18" fmla="*/ 5444 w 5760"/>
                <a:gd name="T19" fmla="*/ 400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9" name="Rectangle 10">
            <a:extLst>
              <a:ext uri="{FF2B5EF4-FFF2-40B4-BE49-F238E27FC236}">
                <a16:creationId xmlns:a16="http://schemas.microsoft.com/office/drawing/2014/main" id="{283646E5-6335-05D0-9CED-52DA132FF2C1}"/>
              </a:ext>
            </a:extLst>
          </p:cNvPr>
          <p:cNvSpPr/>
          <p:nvPr userDrawn="1"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16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2348880"/>
            <a:ext cx="11089232" cy="4248472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 sz="2400"/>
            </a:lvl2pPr>
            <a:lvl3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 sz="2400"/>
            </a:lvl3pPr>
            <a:lvl4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 sz="2400"/>
            </a:lvl4pPr>
            <a:lvl5pPr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defRPr sz="24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088220"/>
            <a:ext cx="838199" cy="767687"/>
          </a:xfrm>
        </p:spPr>
        <p:txBody>
          <a:bodyPr/>
          <a:lstStyle>
            <a:lvl1pPr>
              <a:defRPr sz="2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086C84E-71E9-2052-E096-AAC120DE7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66" y="6158863"/>
            <a:ext cx="1614579" cy="6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71DF4-09DF-48ED-81E2-9AB939E8E5A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3042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479CF-1169-4E60-BDEC-5BE067D9EBCF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0522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BE370-0310-4F73-A958-020732F86106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271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4F2A3-0916-41EC-951E-079FB1951D1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157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6CB45-5F46-44BC-ABB9-6F1A6AA04E4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399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DEE9E-4DF7-46B2-8985-9BD8DF35941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381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9337F5-4B9F-B622-18FA-B88EAB09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13544A-A4E4-ED34-3D11-180F5BA8D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846CCF-3D49-AA8A-C2B4-5E20F9CF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6EBF90-E432-CA50-A2B7-B4F8834F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E060AB-DAFD-0960-4BF3-E8078C0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871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61114-5B53-4E46-9596-62C83BC2CB16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4296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4169E-45FE-460F-9F05-8FEFC119D0C0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1541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20857-7683-42D3-AA7A-9E58CFD4DE02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42403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555C4-B828-4D01-B98E-D962D8FAB6B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9902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18BAC-D29C-441D-ACF1-B859BE8E6AD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8396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47E0D-E743-41B9-B353-A87C8870070E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9228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3268D-87C3-4290-AFBC-9471AA1CF80A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8307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16FC5-A50A-4D82-AC61-40F8DEA6A563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238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B6B26-2700-49CF-A38A-B999FC964931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0600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859902-CB5B-7963-F27D-1C36C0F8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0B19906-6031-A975-911F-44ABED5D6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2FCC8E-EA58-FFB1-C633-4D7C3D01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E846E6-DC09-1393-3A65-BE325DB0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294EF3-FBBE-5943-6E1C-3F98D07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62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B04CB0-6025-1503-4495-05DD16A6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67C6F0-C82B-27B0-6FAB-B7B13718D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271A5FD-D7BC-2471-B30B-00DF256C0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2EEE52A-AAC8-4AAD-DDB8-476EE2D7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28EFF8C-D6D1-45E0-BD9C-0EABD0D4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0E30622-56B7-69F8-2FF4-4912A0AE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99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B6A89F-FE2A-6A70-CE96-A0B34E06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114864-CE5F-B84B-8772-B5343BD7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761082-ED49-4D84-56A5-AD40FF4E2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B15F485-D448-98A5-A7AE-F4ECCE36E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0E59924-F9CE-2F81-10FF-1631DAA50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8EF5081-302B-B101-BBA4-864CD836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2A65327-EF8A-27AC-69B2-CD3323CF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7DE1F48-A7B1-3C03-2F2A-02DE47D4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97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B61B56-80A4-1140-7D13-E85CFAD1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9E472F7-B9A2-8D77-CCAA-2416173B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B33C8FA-6E12-8E0D-39F8-86561A88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C34CDE3-1B04-5449-909B-F826523B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47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64B3B63-2226-5908-F17E-F07C4049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7946572-E65A-F735-B9BC-7F751BB9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38B29B9-329E-63FC-4208-34DA3934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71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0546D7-C126-DB9F-E3EC-F9FACCCA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D98377-B322-3785-437D-7271E1CC3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29331A-2261-C28C-3219-4A919B145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583DB1-FDC3-7CF0-2341-A05D661A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62C6B7C-D2EC-C5E3-E2A3-A180572A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84581C6-F165-3FB2-D23C-50CDD4B3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24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683179-92DF-C6DA-2639-EC882456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3CA2264-5A6D-33B0-F0FF-530755F0D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EAFD02-F6B9-C92B-8286-1DA2F61E6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A17540F-167A-6FAC-224D-00582736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8DD2D3-932A-0144-3C82-B314F03C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52F13E-C973-4940-CE2B-627AB0DC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1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F4DEF8-B992-876A-4720-E2518EED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45B2303-F291-B703-0DA8-E0C7C3AB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82F397-A895-4C39-22B4-BDB673FE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8312BC-DA8A-9302-8569-1520FB6C3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29307F-05E2-8BC7-D6D9-49516DB70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AA08FA-86FB-41A7-B2DF-12C6EB514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56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9EA8439-FED1-4A04-B170-9C944134A185}" type="slidenum">
              <a:rPr lang="hu-HU" altLang="hu-HU" smtClean="0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246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05998CC-1190-4E32-BEDC-78A0C80533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757" y="2106730"/>
            <a:ext cx="7618487" cy="1583630"/>
          </a:xfrm>
        </p:spPr>
        <p:txBody>
          <a:bodyPr/>
          <a:lstStyle/>
          <a:p>
            <a:pPr algn="ctr"/>
            <a:r>
              <a:rPr lang="hu-HU" altLang="hu-HU" dirty="0"/>
              <a:t>A Jövő Emberének Szellemi Tudás Alapja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75A730C-9B3F-475E-9F34-5E2DF4E2F1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79247" y="4221088"/>
            <a:ext cx="5818287" cy="720725"/>
          </a:xfrm>
        </p:spPr>
        <p:txBody>
          <a:bodyPr rtlCol="0">
            <a:normAutofit fontScale="92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hu-HU" altLang="hu-HU" sz="2400" dirty="0">
                <a:solidFill>
                  <a:schemeClr val="bg1"/>
                </a:solidFill>
              </a:rPr>
              <a:t>Útban az Új Tudatosságú Ember felé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612E27F-2DDB-4F1F-9CC0-D7FA6E7A6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5188474"/>
            <a:ext cx="44534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hu-HU" altLang="hu-HU" dirty="0">
                <a:solidFill>
                  <a:schemeClr val="bg1"/>
                </a:solidFill>
              </a:rPr>
              <a:t>online tanfolyam 6. előadás </a:t>
            </a:r>
          </a:p>
          <a:p>
            <a:pPr algn="r" eaLnBrk="1" hangingPunct="1">
              <a:spcAft>
                <a:spcPts val="600"/>
              </a:spcAft>
            </a:pPr>
            <a:r>
              <a:rPr lang="hu-HU" altLang="hu-HU" dirty="0">
                <a:solidFill>
                  <a:schemeClr val="bg1"/>
                </a:solidFill>
              </a:rPr>
              <a:t>Készítette: Steinmüller Csilla Magdolna</a:t>
            </a:r>
          </a:p>
          <a:p>
            <a:pPr algn="r" eaLnBrk="1" hangingPunct="1">
              <a:spcAft>
                <a:spcPts val="600"/>
              </a:spcAft>
            </a:pPr>
            <a:r>
              <a:rPr lang="hu-HU" altLang="hu-HU" dirty="0">
                <a:solidFill>
                  <a:schemeClr val="bg1"/>
                </a:solidFill>
              </a:rPr>
              <a:t>2026. május 8.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1E6AE0D-4C4E-177D-32AC-009CC1D9C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0" y="5220325"/>
            <a:ext cx="2463454" cy="1013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EF0B12-F0E1-45DF-9008-FEBE2941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836712"/>
            <a:ext cx="9937104" cy="527050"/>
          </a:xfrm>
        </p:spPr>
        <p:txBody>
          <a:bodyPr/>
          <a:lstStyle/>
          <a:p>
            <a:pPr>
              <a:defRPr/>
            </a:pPr>
            <a:r>
              <a:rPr lang="hu-HU" sz="3200" dirty="0"/>
              <a:t>Az ember fejlődése ~ Civilizáció stádiuma</a:t>
            </a:r>
          </a:p>
        </p:txBody>
      </p:sp>
      <p:cxnSp>
        <p:nvCxnSpPr>
          <p:cNvPr id="4" name="Szögletes összekötő 3">
            <a:extLst>
              <a:ext uri="{FF2B5EF4-FFF2-40B4-BE49-F238E27FC236}">
                <a16:creationId xmlns:a16="http://schemas.microsoft.com/office/drawing/2014/main" id="{6B49281A-CA8F-405F-80BB-8B2E6B498656}"/>
              </a:ext>
            </a:extLst>
          </p:cNvPr>
          <p:cNvCxnSpPr/>
          <p:nvPr/>
        </p:nvCxnSpPr>
        <p:spPr>
          <a:xfrm rot="10800000" flipV="1">
            <a:off x="2208214" y="4508500"/>
            <a:ext cx="3095625" cy="1081088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95E9C2F0-85BE-40DB-B0DF-2A25298AE6FD}"/>
              </a:ext>
            </a:extLst>
          </p:cNvPr>
          <p:cNvCxnSpPr/>
          <p:nvPr/>
        </p:nvCxnSpPr>
        <p:spPr>
          <a:xfrm flipV="1">
            <a:off x="2208213" y="5589589"/>
            <a:ext cx="0" cy="28733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452DE3E-B4C2-4BFB-922B-A490F20ACD0A}"/>
              </a:ext>
            </a:extLst>
          </p:cNvPr>
          <p:cNvSpPr txBox="1"/>
          <p:nvPr/>
        </p:nvSpPr>
        <p:spPr>
          <a:xfrm>
            <a:off x="1692276" y="5876925"/>
            <a:ext cx="188277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2B8B99AC-F4D7-4B5C-90CC-552958ED1B03}"/>
              </a:ext>
            </a:extLst>
          </p:cNvPr>
          <p:cNvSpPr txBox="1"/>
          <p:nvPr/>
        </p:nvSpPr>
        <p:spPr>
          <a:xfrm>
            <a:off x="1878013" y="4869160"/>
            <a:ext cx="187325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Barbarizmus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A64A164C-81C4-4DB1-9307-6B66C2F8150E}"/>
              </a:ext>
            </a:extLst>
          </p:cNvPr>
          <p:cNvSpPr txBox="1"/>
          <p:nvPr/>
        </p:nvSpPr>
        <p:spPr>
          <a:xfrm>
            <a:off x="3561257" y="4046538"/>
            <a:ext cx="1809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Civilizáció</a:t>
            </a:r>
            <a:endParaRPr lang="hu-H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B962F3B3-FEF6-4D45-8799-8D9F4713BD18}"/>
              </a:ext>
            </a:extLst>
          </p:cNvPr>
          <p:cNvSpPr txBox="1"/>
          <p:nvPr/>
        </p:nvSpPr>
        <p:spPr>
          <a:xfrm>
            <a:off x="3835400" y="4943475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8C91CF70-964A-4225-8B1D-BB98C9A9177B}"/>
              </a:ext>
            </a:extLst>
          </p:cNvPr>
          <p:cNvSpPr txBox="1"/>
          <p:nvPr/>
        </p:nvSpPr>
        <p:spPr>
          <a:xfrm>
            <a:off x="5447928" y="4077493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szint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80293-C197-4EC9-ABBB-F3A1CB42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Civilizáció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74E89C-80C7-42C6-8825-4B60D474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204864"/>
            <a:ext cx="10801200" cy="465313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A mai nyugati világ ezen a szinten él.</a:t>
            </a:r>
          </a:p>
          <a:p>
            <a:pPr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Az ember ezen a szinten az emóciókban él, és az érzéseivel és</a:t>
            </a:r>
            <a:br>
              <a:rPr lang="hu-HU" sz="2600" dirty="0"/>
            </a:br>
            <a:r>
              <a:rPr lang="hu-HU" sz="2600" dirty="0"/>
              <a:t>illúzióival azonosul. </a:t>
            </a:r>
          </a:p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Amellett, hogy az értelem fejlődik ennek a fázisnak a során, </a:t>
            </a:r>
            <a:br>
              <a:rPr lang="hu-HU" sz="2600" dirty="0"/>
            </a:br>
            <a:r>
              <a:rPr lang="hu-HU" sz="2600" dirty="0"/>
              <a:t>még az </a:t>
            </a:r>
            <a:r>
              <a:rPr lang="hu-HU" sz="2600" dirty="0" err="1"/>
              <a:t>emocionalitás</a:t>
            </a:r>
            <a:r>
              <a:rPr lang="hu-HU" sz="2600" dirty="0"/>
              <a:t> a legfontosabb tudatosságfajta.</a:t>
            </a:r>
          </a:p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Egyéni érzéseit, gondolatait, cselekedeteit emocionális </a:t>
            </a:r>
            <a:br>
              <a:rPr lang="hu-HU" sz="2600" dirty="0"/>
            </a:br>
            <a:r>
              <a:rPr lang="hu-HU" sz="2600" dirty="0"/>
              <a:t>indítékok határozzák meg.</a:t>
            </a:r>
          </a:p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Jelszava: „Az együttműködés kifizetődő.”</a:t>
            </a:r>
          </a:p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Uralni akar mindent: munkahelyen előbbre jutni, főnőknek lenni, vezetni, … </a:t>
            </a:r>
          </a:p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Állati mentalitás jellemzi.</a:t>
            </a:r>
          </a:p>
          <a:p>
            <a:pPr eaLnBrk="1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hu-HU" sz="2600" dirty="0"/>
              <a:t>Az egoizmus a legerősebb tényező.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77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080293-C197-4EC9-ABBB-F3A1CB42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Civilizáció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74E89C-80C7-42C6-8825-4B60D474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2204864"/>
            <a:ext cx="11269252" cy="4509120"/>
          </a:xfrm>
        </p:spPr>
        <p:txBody>
          <a:bodyPr>
            <a:noAutofit/>
          </a:bodyPr>
          <a:lstStyle/>
          <a:p>
            <a:pPr eaLnBrk="1" hangingPunct="1">
              <a:lnSpc>
                <a:spcPts val="2700"/>
              </a:lnSpc>
              <a:spcAft>
                <a:spcPts val="400"/>
              </a:spcAft>
              <a:defRPr/>
            </a:pPr>
            <a:r>
              <a:rPr lang="hu-HU" sz="2200" kern="0" dirty="0">
                <a:solidFill>
                  <a:schemeClr val="tx2"/>
                </a:solidFill>
              </a:rPr>
              <a:t>Cselekvésének oka: szintén a halálfélelem.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Az ember a túlsúlyban lévő lényével azonosul.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Ha érzései nem aktívak, akkor egykedvűséget és ürességet érez, és az élet értelmetlennek tűnik. A változékony erősségű emóciók kiszolgáltatott áldozatai.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Ebben a stádiumban a legtöbb embernek hiányzik a képesség, hogy a tudatosságát irányítsa, az érzéseit meghatározott dolgok felé fordítsa, a negatív emócióit ellenőrizze.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A negatív érzelmek még uralkodnak a pozitív, vonzók felett.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A civilizáció stádiumának vége felé az értelem (47:6 Elvgondolkodás) erőteljesen fejlődik.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Ma az emocionális gondolkodás a legjellemzőbb, mindent ez hat át: </a:t>
            </a:r>
            <a:br>
              <a:rPr lang="hu-HU" sz="2200" dirty="0"/>
            </a:br>
            <a:r>
              <a:rPr lang="hu-HU" sz="2200" dirty="0"/>
              <a:t>vallások, politika, ideológiák, filozófiai tanok, tudományos hipotézisek. </a:t>
            </a:r>
          </a:p>
        </p:txBody>
      </p:sp>
    </p:spTree>
    <p:extLst>
      <p:ext uri="{BB962C8B-B14F-4D97-AF65-F5344CB8AC3E}">
        <p14:creationId xmlns:p14="http://schemas.microsoft.com/office/powerpoint/2010/main" val="15574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212EBD-10AB-491C-B09B-C3AF0854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50" y="836712"/>
            <a:ext cx="6571060" cy="706964"/>
          </a:xfrm>
        </p:spPr>
        <p:txBody>
          <a:bodyPr>
            <a:normAutofit/>
          </a:bodyPr>
          <a:lstStyle/>
          <a:p>
            <a:r>
              <a:rPr lang="hu-HU" dirty="0"/>
              <a:t>Civilizáció stádiuma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395D2F-FE3B-4454-86EC-D2915594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04" y="2321496"/>
            <a:ext cx="7560312" cy="4536504"/>
          </a:xfrm>
        </p:spPr>
        <p:txBody>
          <a:bodyPr anchor="t" anchorCtr="0">
            <a:normAutofit/>
          </a:bodyPr>
          <a:lstStyle/>
          <a:p>
            <a:r>
              <a:rPr lang="hu-HU" i="1" dirty="0"/>
              <a:t>„Az embert érzékei az anyagi világhoz kötik, és a valóságról tapasztalata és élménye nincs. Csak élete van; léte a sötétben elrejtve lappang.” </a:t>
            </a:r>
            <a:r>
              <a:rPr lang="hu-HU" dirty="0"/>
              <a:t>Hamvas Béla</a:t>
            </a:r>
            <a:r>
              <a:rPr lang="hu-HU" baseline="30000" dirty="0"/>
              <a:t>1</a:t>
            </a:r>
          </a:p>
          <a:p>
            <a:r>
              <a:rPr lang="hu-HU" dirty="0"/>
              <a:t>Mai világunk mindent megtesz azért, hogy ezen a szinten maradjunk (oktatás, nevelés, „kultúra”, …)</a:t>
            </a:r>
            <a:br>
              <a:rPr lang="hu-HU" dirty="0"/>
            </a:br>
            <a:r>
              <a:rPr lang="hu-HU" dirty="0"/>
              <a:t>Miért? Mert irányíthatóak, félelemben tartottak lehetünk. Sötét Erők túlsúlya.</a:t>
            </a:r>
          </a:p>
          <a:p>
            <a:r>
              <a:rPr lang="hu-HU" dirty="0"/>
              <a:t>Továbblépéshez </a:t>
            </a:r>
            <a:r>
              <a:rPr lang="hu-HU" b="1" dirty="0"/>
              <a:t>Bátorság</a:t>
            </a:r>
            <a:r>
              <a:rPr lang="hu-HU" dirty="0"/>
              <a:t>, </a:t>
            </a:r>
            <a:r>
              <a:rPr lang="hu-HU" b="1" dirty="0"/>
              <a:t>Tudás</a:t>
            </a:r>
            <a:r>
              <a:rPr lang="hu-HU" dirty="0"/>
              <a:t> és </a:t>
            </a:r>
            <a:r>
              <a:rPr lang="hu-HU" b="1" dirty="0"/>
              <a:t>Akarat</a:t>
            </a:r>
            <a:r>
              <a:rPr lang="hu-HU" dirty="0"/>
              <a:t> szükséges.</a:t>
            </a:r>
          </a:p>
          <a:p>
            <a:endParaRPr lang="en-US" dirty="0"/>
          </a:p>
        </p:txBody>
      </p:sp>
      <p:pic>
        <p:nvPicPr>
          <p:cNvPr id="8" name="Tartalom helye 4" descr="A képen kültéri, talaj, kerék, fű látható&#10;&#10;Ez egy automatikusan létrehozott leírás.">
            <a:extLst>
              <a:ext uri="{FF2B5EF4-FFF2-40B4-BE49-F238E27FC236}">
                <a16:creationId xmlns:a16="http://schemas.microsoft.com/office/drawing/2014/main" id="{0EE62619-7B5C-47B7-8ABC-A65B39499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466"/>
          <a:stretch/>
        </p:blipFill>
        <p:spPr>
          <a:xfrm>
            <a:off x="8400256" y="2924944"/>
            <a:ext cx="3444140" cy="28803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6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9D1065-F0F8-4B19-AD03-7E9F3C4B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81" y="836712"/>
            <a:ext cx="7920880" cy="528637"/>
          </a:xfrm>
        </p:spPr>
        <p:txBody>
          <a:bodyPr/>
          <a:lstStyle/>
          <a:p>
            <a:pPr>
              <a:defRPr/>
            </a:pPr>
            <a:r>
              <a:rPr lang="hu-HU" sz="3200" dirty="0"/>
              <a:t>Az ember fejlődése ~ Kultúra stádiuma</a:t>
            </a:r>
          </a:p>
        </p:txBody>
      </p:sp>
      <p:cxnSp>
        <p:nvCxnSpPr>
          <p:cNvPr id="4" name="Szögletes összekötő 3">
            <a:extLst>
              <a:ext uri="{FF2B5EF4-FFF2-40B4-BE49-F238E27FC236}">
                <a16:creationId xmlns:a16="http://schemas.microsoft.com/office/drawing/2014/main" id="{439CF258-67A7-4989-8D1E-220493CCC970}"/>
              </a:ext>
            </a:extLst>
          </p:cNvPr>
          <p:cNvCxnSpPr/>
          <p:nvPr/>
        </p:nvCxnSpPr>
        <p:spPr>
          <a:xfrm rot="10800000" flipV="1">
            <a:off x="2208213" y="4797426"/>
            <a:ext cx="2735262" cy="792163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>
            <a:extLst>
              <a:ext uri="{FF2B5EF4-FFF2-40B4-BE49-F238E27FC236}">
                <a16:creationId xmlns:a16="http://schemas.microsoft.com/office/drawing/2014/main" id="{83FDE368-2721-4FA0-9E4E-938714775DC1}"/>
              </a:ext>
            </a:extLst>
          </p:cNvPr>
          <p:cNvCxnSpPr/>
          <p:nvPr/>
        </p:nvCxnSpPr>
        <p:spPr>
          <a:xfrm rot="10800000" flipV="1">
            <a:off x="3779838" y="4048125"/>
            <a:ext cx="2584450" cy="749300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309D035C-2C96-4C35-B25E-F4AD1E88D0D0}"/>
              </a:ext>
            </a:extLst>
          </p:cNvPr>
          <p:cNvCxnSpPr/>
          <p:nvPr/>
        </p:nvCxnSpPr>
        <p:spPr>
          <a:xfrm flipV="1">
            <a:off x="2208213" y="5589589"/>
            <a:ext cx="0" cy="28733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DE27D8E-160D-4E02-8CDB-B75BF9AE1A2C}"/>
              </a:ext>
            </a:extLst>
          </p:cNvPr>
          <p:cNvSpPr txBox="1"/>
          <p:nvPr/>
        </p:nvSpPr>
        <p:spPr>
          <a:xfrm>
            <a:off x="1692276" y="5876925"/>
            <a:ext cx="188277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D0C6C67-6EE9-4A64-923C-7F5B31ACE5BD}"/>
              </a:ext>
            </a:extLst>
          </p:cNvPr>
          <p:cNvSpPr txBox="1"/>
          <p:nvPr/>
        </p:nvSpPr>
        <p:spPr>
          <a:xfrm>
            <a:off x="1751445" y="4918075"/>
            <a:ext cx="187325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Barbarizmus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FFC838D4-FFEA-4228-A20B-EB9DA88A54B1}"/>
              </a:ext>
            </a:extLst>
          </p:cNvPr>
          <p:cNvSpPr txBox="1"/>
          <p:nvPr/>
        </p:nvSpPr>
        <p:spPr>
          <a:xfrm>
            <a:off x="5072063" y="3557589"/>
            <a:ext cx="13716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Kultúra</a:t>
            </a:r>
            <a:endParaRPr lang="hu-H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21E67731-BE70-41B7-89AA-3FB4F48AD4A8}"/>
              </a:ext>
            </a:extLst>
          </p:cNvPr>
          <p:cNvSpPr txBox="1"/>
          <p:nvPr/>
        </p:nvSpPr>
        <p:spPr>
          <a:xfrm>
            <a:off x="3352760" y="4210050"/>
            <a:ext cx="1593304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Civilizáció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AECA362B-6B40-4CFB-995C-9E9AB981B757}"/>
              </a:ext>
            </a:extLst>
          </p:cNvPr>
          <p:cNvSpPr txBox="1"/>
          <p:nvPr/>
        </p:nvSpPr>
        <p:spPr>
          <a:xfrm>
            <a:off x="3624695" y="4961226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92B1A548-4BB7-42EE-9FD8-5648DD6D6A65}"/>
              </a:ext>
            </a:extLst>
          </p:cNvPr>
          <p:cNvSpPr txBox="1"/>
          <p:nvPr/>
        </p:nvSpPr>
        <p:spPr>
          <a:xfrm>
            <a:off x="5089773" y="4241800"/>
            <a:ext cx="1438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szint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4F5B67B-E2FB-4CF4-BF13-6BF54D419DB4}"/>
              </a:ext>
            </a:extLst>
          </p:cNvPr>
          <p:cNvSpPr txBox="1"/>
          <p:nvPr/>
        </p:nvSpPr>
        <p:spPr>
          <a:xfrm>
            <a:off x="6528048" y="3587750"/>
            <a:ext cx="1422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szint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16DFF4-53BA-4E50-9EDE-A57F29DB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836712"/>
            <a:ext cx="8761413" cy="706964"/>
          </a:xfrm>
        </p:spPr>
        <p:txBody>
          <a:bodyPr/>
          <a:lstStyle/>
          <a:p>
            <a:r>
              <a:rPr lang="hu-HU" dirty="0"/>
              <a:t>Kultúra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C13B9B-2EF3-4304-B666-B1245946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160240"/>
            <a:ext cx="11784632" cy="4697760"/>
          </a:xfrm>
        </p:spPr>
        <p:txBody>
          <a:bodyPr>
            <a:noAutofit/>
          </a:bodyPr>
          <a:lstStyle/>
          <a:p>
            <a:pPr eaLnBrk="1" hangingPunct="1">
              <a:lnSpc>
                <a:spcPts val="2900"/>
              </a:lnSpc>
              <a:spcAft>
                <a:spcPts val="400"/>
              </a:spcAft>
              <a:defRPr/>
            </a:pPr>
            <a:r>
              <a:rPr lang="hu-HU" sz="2200" kern="0" dirty="0">
                <a:solidFill>
                  <a:schemeClr val="tx2"/>
                </a:solidFill>
              </a:rPr>
              <a:t>Kultúra stádiuma = a Tudatosság kultúrája.</a:t>
            </a:r>
          </a:p>
          <a:p>
            <a:pPr lvl="1">
              <a:lnSpc>
                <a:spcPts val="2900"/>
              </a:lnSpc>
              <a:spcAft>
                <a:spcPts val="400"/>
              </a:spcAft>
              <a:defRPr/>
            </a:pPr>
            <a:r>
              <a:rPr lang="hu-HU" sz="2200" kern="0" dirty="0">
                <a:solidFill>
                  <a:schemeClr val="tx2"/>
                </a:solidFill>
              </a:rPr>
              <a:t>Tudatosság Igazi Önmagára = halhatatlan Isteni Teremtmény vagyok.</a:t>
            </a:r>
          </a:p>
          <a:p>
            <a:pPr lvl="1">
              <a:lnSpc>
                <a:spcPts val="2900"/>
              </a:lnSpc>
              <a:spcAft>
                <a:spcPts val="400"/>
              </a:spcAft>
              <a:defRPr/>
            </a:pPr>
            <a:r>
              <a:rPr lang="hu-HU" sz="2200" kern="0" dirty="0">
                <a:solidFill>
                  <a:schemeClr val="tx2"/>
                </a:solidFill>
              </a:rPr>
              <a:t>Továbbá magasabb mentális és magasabb emocionális kultúra (Lelki-Szellemi potenciálok).</a:t>
            </a:r>
          </a:p>
          <a:p>
            <a:pPr eaLnBrk="1" hangingPunct="1">
              <a:lnSpc>
                <a:spcPts val="2900"/>
              </a:lnSpc>
              <a:spcAft>
                <a:spcPts val="400"/>
              </a:spcAft>
              <a:defRPr/>
            </a:pPr>
            <a:r>
              <a:rPr lang="hu-HU" sz="2200" kern="0" dirty="0"/>
              <a:t>A </a:t>
            </a:r>
            <a:r>
              <a:rPr lang="hu-HU" sz="2200" i="1" kern="0" dirty="0"/>
              <a:t>„földi élet igazi értelme és célja, hogy itt, ebben a sorsban, ebben az énben, térben, időben, közösségben, meg kell születni még egyszer, meg kell születni másodszor, az anyagi világosságnál fényesebb világosságba.” </a:t>
            </a:r>
            <a:r>
              <a:rPr lang="hu-HU" sz="2200" kern="0" dirty="0"/>
              <a:t>Hamvas Béla</a:t>
            </a:r>
            <a:r>
              <a:rPr lang="hu-HU" sz="2200" kern="0" baseline="30000" dirty="0"/>
              <a:t>1</a:t>
            </a:r>
          </a:p>
          <a:p>
            <a:pPr eaLnBrk="1" hangingPunct="1">
              <a:lnSpc>
                <a:spcPts val="2900"/>
              </a:lnSpc>
              <a:spcAft>
                <a:spcPts val="400"/>
              </a:spcAft>
              <a:defRPr/>
            </a:pPr>
            <a:r>
              <a:rPr lang="hu-HU" sz="2200" kern="0" dirty="0"/>
              <a:t>A Kultúra stádiumában az ember ráeszmél arra, hogy muszáj megtanulni irányítani a tudatosságát, tudatosan ellenőrzése alatt tartani a gondolatait, az érzéseit és a képzeletét. </a:t>
            </a:r>
          </a:p>
          <a:p>
            <a:pPr eaLnBrk="1" hangingPunct="1">
              <a:lnSpc>
                <a:spcPts val="2900"/>
              </a:lnSpc>
              <a:spcAft>
                <a:spcPts val="400"/>
              </a:spcAft>
              <a:defRPr/>
            </a:pPr>
            <a:r>
              <a:rPr lang="hu-HU" sz="2200" kern="0" dirty="0"/>
              <a:t>Tudtára ébred az ember, hogy művelje és keresse a nemes érzéseket.</a:t>
            </a:r>
            <a:br>
              <a:rPr lang="hu-HU" sz="2200" kern="0" dirty="0"/>
            </a:br>
            <a:r>
              <a:rPr lang="hu-HU" sz="2200" kern="0" dirty="0"/>
              <a:t>Szerető megértés határozza meg cselekvésünket.</a:t>
            </a:r>
          </a:p>
        </p:txBody>
      </p:sp>
    </p:spTree>
    <p:extLst>
      <p:ext uri="{BB962C8B-B14F-4D97-AF65-F5344CB8AC3E}">
        <p14:creationId xmlns:p14="http://schemas.microsoft.com/office/powerpoint/2010/main" val="36300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16DFF4-53BA-4E50-9EDE-A57F29DB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836712"/>
            <a:ext cx="8761413" cy="706964"/>
          </a:xfrm>
        </p:spPr>
        <p:txBody>
          <a:bodyPr/>
          <a:lstStyle/>
          <a:p>
            <a:r>
              <a:rPr lang="hu-HU" dirty="0"/>
              <a:t>Kultúra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C13B9B-2EF3-4304-B666-B1245946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2204864"/>
            <a:ext cx="10621180" cy="4869160"/>
          </a:xfrm>
        </p:spPr>
        <p:txBody>
          <a:bodyPr>
            <a:normAutofit fontScale="92500"/>
          </a:bodyPr>
          <a:lstStyle/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kern="0" dirty="0"/>
              <a:t>A kulturális ember még emocionális lény, azonban a magasabb emocionalitás jellemzi: gyengédség, rokonszenv, tisztelet, csodálat, nagylelkűség, odaadás, szolgálatkészség, együttérzés, igaz emberi kapcsolatok és egyetemes testvériség.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Az eddig passzív Kauzális tudatosság elkezd aktiválódni.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A kulturális ember ideákért kell, hogy éljen, olyan valami szolgálatáért, ami nagyobb nála.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dirty="0"/>
              <a:t>Minden élet egységének tudatára ébred = Egységgondolkodás. </a:t>
            </a:r>
          </a:p>
          <a:p>
            <a:pPr>
              <a:lnSpc>
                <a:spcPts val="2700"/>
              </a:lnSpc>
              <a:spcAft>
                <a:spcPts val="400"/>
              </a:spcAft>
            </a:pPr>
            <a:r>
              <a:rPr lang="hu-HU" sz="2200" kern="0" dirty="0"/>
              <a:t>Az Élettörvényekkel összhangban lévő élet megvalósítja a kultúrát.</a:t>
            </a:r>
          </a:p>
          <a:p>
            <a:pPr>
              <a:lnSpc>
                <a:spcPts val="2700"/>
              </a:lnSpc>
              <a:spcAft>
                <a:spcPts val="400"/>
              </a:spcAft>
              <a:defRPr/>
            </a:pPr>
            <a:r>
              <a:rPr lang="hu-HU" sz="2200" kern="0" dirty="0"/>
              <a:t>Szükségletté válik az Egység, a Szolgálat és az Igazi emberi kapcsolatok.</a:t>
            </a:r>
          </a:p>
          <a:p>
            <a:pPr>
              <a:lnSpc>
                <a:spcPts val="2700"/>
              </a:lnSpc>
              <a:spcAft>
                <a:spcPts val="400"/>
              </a:spcAft>
              <a:defRPr/>
            </a:pPr>
            <a:r>
              <a:rPr lang="hu-HU" sz="2200" kern="0" dirty="0"/>
              <a:t>Tudja, hogy változnia kell, nemesítenie önmagát.</a:t>
            </a:r>
          </a:p>
          <a:p>
            <a:pPr>
              <a:lnSpc>
                <a:spcPts val="2700"/>
              </a:lnSpc>
              <a:spcAft>
                <a:spcPts val="400"/>
              </a:spcAft>
              <a:defRPr/>
            </a:pPr>
            <a:r>
              <a:rPr lang="hu-HU" sz="2200" kern="0" dirty="0"/>
              <a:t>A legmagasabb kultúra szintjén az ember misztikussá válik. </a:t>
            </a:r>
          </a:p>
          <a:p>
            <a:pPr>
              <a:lnSpc>
                <a:spcPts val="2700"/>
              </a:lnSpc>
              <a:spcAft>
                <a:spcPts val="400"/>
              </a:spcAft>
              <a:defRPr/>
            </a:pPr>
            <a:r>
              <a:rPr lang="hu-HU" sz="2200" b="1" kern="0" dirty="0"/>
              <a:t>Innen indul a Céltudatos Önmegvalósítás folyamata. </a:t>
            </a:r>
            <a:endParaRPr lang="hu-HU" sz="2200" b="1" kern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C16DFF4-53BA-4E50-9EDE-A57F29DB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780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800" noProof="0" dirty="0">
                <a:solidFill>
                  <a:srgbClr val="FFFFFF"/>
                </a:solidFill>
              </a:rPr>
              <a:t>Kultúra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hu-HU" sz="2800" noProof="0" dirty="0">
                <a:solidFill>
                  <a:srgbClr val="FFFFFF"/>
                </a:solidFill>
              </a:rPr>
              <a:t>stádiuma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en-US" sz="2800" baseline="30000" dirty="0">
              <a:solidFill>
                <a:srgbClr val="FFFFFF"/>
              </a:solidFill>
            </a:endParaRPr>
          </a:p>
        </p:txBody>
      </p:sp>
      <p:pic>
        <p:nvPicPr>
          <p:cNvPr id="5" name="Tartalom helye 4" descr="A képen természet látható&#10;&#10;Ez egy automatikusan létrehozott leírás.">
            <a:extLst>
              <a:ext uri="{FF2B5EF4-FFF2-40B4-BE49-F238E27FC236}">
                <a16:creationId xmlns:a16="http://schemas.microsoft.com/office/drawing/2014/main" id="{6E9732AB-F3D7-462B-B64D-CFCA79346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30154" b="-2"/>
          <a:stretch>
            <a:fillRect/>
          </a:stretch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C13B9B-2EF3-4304-B666-B12459468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1676401"/>
            <a:ext cx="6072776" cy="4191000"/>
          </a:xfr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200" i="1" noProof="0" dirty="0">
                <a:solidFill>
                  <a:srgbClr val="FFFFFF"/>
                </a:solidFill>
              </a:rPr>
              <a:t>„igazi emberi kultúráról csak akkor lehet majd szó, ha a lélek megszületett és üdvözölhette Pimanderét (Belső Krisztusát).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200" i="1" noProof="0" dirty="0">
                <a:solidFill>
                  <a:srgbClr val="FFFFFF"/>
                </a:solidFill>
              </a:rPr>
              <a:t>Az ember csak ekkor tér vissza, és kerül ismét az igazán az emberinek a kezdetéhez. Csak ekkor léphet az evolúció, a fejlődés ösvényére.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200" i="1" noProof="0" dirty="0">
                <a:solidFill>
                  <a:srgbClr val="FFFFFF"/>
                </a:solidFill>
              </a:rPr>
              <a:t>… A lélektudat feltétlenül szükséges ahhoz, hogy az ember beléphessen ebbe az igazi kulturálódási folyamatba, és letérések nélkül az ösvényen maradhasson.”</a:t>
            </a:r>
            <a:r>
              <a:rPr lang="hu-HU" sz="2200" noProof="0" dirty="0">
                <a:solidFill>
                  <a:srgbClr val="FFFFFF"/>
                </a:solidFill>
              </a:rPr>
              <a:t> Rijckenborgh</a:t>
            </a:r>
            <a:r>
              <a:rPr lang="hu-HU" sz="2200" baseline="30000" noProof="0" dirty="0">
                <a:solidFill>
                  <a:srgbClr val="FFFFFF"/>
                </a:solidFill>
              </a:rPr>
              <a:t>1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31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590D6-EE3A-40F5-AEAA-CA6DBB30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365" y="1004887"/>
            <a:ext cx="8284220" cy="527050"/>
          </a:xfrm>
        </p:spPr>
        <p:txBody>
          <a:bodyPr/>
          <a:lstStyle/>
          <a:p>
            <a:pPr>
              <a:defRPr/>
            </a:pPr>
            <a:r>
              <a:rPr lang="hu-HU" sz="3000" dirty="0"/>
              <a:t>Az ember fejlődése * Emberiesség stádiuma</a:t>
            </a:r>
          </a:p>
        </p:txBody>
      </p:sp>
      <p:cxnSp>
        <p:nvCxnSpPr>
          <p:cNvPr id="4" name="Szögletes összekötő 3">
            <a:extLst>
              <a:ext uri="{FF2B5EF4-FFF2-40B4-BE49-F238E27FC236}">
                <a16:creationId xmlns:a16="http://schemas.microsoft.com/office/drawing/2014/main" id="{70C146FF-4A98-46A7-B203-3AE9FC53580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7569" y="4741430"/>
            <a:ext cx="3053556" cy="848158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zögletes összekötő 13">
            <a:extLst>
              <a:ext uri="{FF2B5EF4-FFF2-40B4-BE49-F238E27FC236}">
                <a16:creationId xmlns:a16="http://schemas.microsoft.com/office/drawing/2014/main" id="{6AD7C878-2539-4616-AF18-D3B44D01F11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5923" y="3003110"/>
            <a:ext cx="2880319" cy="641988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>
            <a:extLst>
              <a:ext uri="{FF2B5EF4-FFF2-40B4-BE49-F238E27FC236}">
                <a16:creationId xmlns:a16="http://schemas.microsoft.com/office/drawing/2014/main" id="{117A7933-92FA-40C4-8F14-F4A42CC33ECA}"/>
              </a:ext>
            </a:extLst>
          </p:cNvPr>
          <p:cNvCxnSpPr/>
          <p:nvPr/>
        </p:nvCxnSpPr>
        <p:spPr>
          <a:xfrm rot="10800000" flipV="1">
            <a:off x="3751264" y="3645024"/>
            <a:ext cx="3097213" cy="1079500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DB27FC83-FA4B-4831-8B7A-C7DA90B6EE8B}"/>
              </a:ext>
            </a:extLst>
          </p:cNvPr>
          <p:cNvCxnSpPr/>
          <p:nvPr/>
        </p:nvCxnSpPr>
        <p:spPr>
          <a:xfrm flipV="1">
            <a:off x="2208213" y="5589589"/>
            <a:ext cx="0" cy="28733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7A21EAA-9E8A-4D37-8C2B-85986928D772}"/>
              </a:ext>
            </a:extLst>
          </p:cNvPr>
          <p:cNvSpPr txBox="1"/>
          <p:nvPr/>
        </p:nvSpPr>
        <p:spPr>
          <a:xfrm>
            <a:off x="1692276" y="5876925"/>
            <a:ext cx="188277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35D062C-9A52-4F29-BA09-2F10F5E79F4B}"/>
              </a:ext>
            </a:extLst>
          </p:cNvPr>
          <p:cNvSpPr txBox="1"/>
          <p:nvPr/>
        </p:nvSpPr>
        <p:spPr>
          <a:xfrm>
            <a:off x="1878013" y="5013176"/>
            <a:ext cx="187325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Barbarizmus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27A0A70-A513-45A6-B9D1-8A9D444030EC}"/>
              </a:ext>
            </a:extLst>
          </p:cNvPr>
          <p:cNvSpPr txBox="1"/>
          <p:nvPr/>
        </p:nvSpPr>
        <p:spPr>
          <a:xfrm>
            <a:off x="6188076" y="2402236"/>
            <a:ext cx="22256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Emberiesség</a:t>
            </a:r>
            <a:endParaRPr lang="hu-H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D8070E0A-24A2-4C9F-8947-4F418BF45983}"/>
              </a:ext>
            </a:extLst>
          </p:cNvPr>
          <p:cNvSpPr txBox="1"/>
          <p:nvPr/>
        </p:nvSpPr>
        <p:spPr>
          <a:xfrm>
            <a:off x="5475289" y="3033875"/>
            <a:ext cx="1314375" cy="4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E43EA9A-C6D8-4920-8C8B-AA4C3708ADE8}"/>
              </a:ext>
            </a:extLst>
          </p:cNvPr>
          <p:cNvSpPr txBox="1"/>
          <p:nvPr/>
        </p:nvSpPr>
        <p:spPr>
          <a:xfrm>
            <a:off x="3719736" y="4221336"/>
            <a:ext cx="1517650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Civilizáció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17B31F0C-D272-4FE3-BB8A-4BA768AFB20D}"/>
              </a:ext>
            </a:extLst>
          </p:cNvPr>
          <p:cNvSpPr txBox="1"/>
          <p:nvPr/>
        </p:nvSpPr>
        <p:spPr>
          <a:xfrm>
            <a:off x="3835400" y="5045174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08A2C4A1-E101-40FB-AFCA-5FC4F291379D}"/>
              </a:ext>
            </a:extLst>
          </p:cNvPr>
          <p:cNvSpPr txBox="1"/>
          <p:nvPr/>
        </p:nvSpPr>
        <p:spPr>
          <a:xfrm>
            <a:off x="5427663" y="4109070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szint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2FBD1530-0AEA-4838-8415-35DCD19039D5}"/>
              </a:ext>
            </a:extLst>
          </p:cNvPr>
          <p:cNvSpPr txBox="1"/>
          <p:nvPr/>
        </p:nvSpPr>
        <p:spPr>
          <a:xfrm>
            <a:off x="6966595" y="3069864"/>
            <a:ext cx="1422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szint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C4BD6992-A230-4225-B19D-5447E655BE60}"/>
              </a:ext>
            </a:extLst>
          </p:cNvPr>
          <p:cNvSpPr txBox="1"/>
          <p:nvPr/>
        </p:nvSpPr>
        <p:spPr>
          <a:xfrm>
            <a:off x="8472264" y="2462560"/>
            <a:ext cx="1377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szint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51CF71-7A7D-48BC-993B-1AA6AD8F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Emberiesség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13CD4E-8B9B-499F-B899-1D3692CA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223786"/>
            <a:ext cx="11161240" cy="444557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u-HU" kern="0" dirty="0"/>
              <a:t>Igényli az ember a gondolati tisztaságot és a tényeket, nem elég</a:t>
            </a:r>
            <a:br>
              <a:rPr lang="hu-HU" kern="0" dirty="0"/>
            </a:br>
            <a:r>
              <a:rPr lang="hu-HU" kern="0" dirty="0"/>
              <a:t>már a misztikus élmény (azonban azon alapul).</a:t>
            </a:r>
          </a:p>
          <a:p>
            <a:pPr eaLnBrk="1" hangingPunct="1">
              <a:defRPr/>
            </a:pPr>
            <a:r>
              <a:rPr lang="hu-HU" kern="0" dirty="0"/>
              <a:t>Képes szembenézni az összes fikcióval, és megérteni, hogy miért tarthatatlan.</a:t>
            </a:r>
          </a:p>
          <a:p>
            <a:pPr eaLnBrk="1" hangingPunct="1">
              <a:defRPr/>
            </a:pPr>
            <a:r>
              <a:rPr lang="hu-HU" kern="0" dirty="0"/>
              <a:t>Ez egy magas szintű mentális stádium. Törekszik megérteni az ember a valóságot és az életet. Túllép az emocionalitáson (illúzió) és</a:t>
            </a:r>
            <a:br>
              <a:rPr lang="hu-HU" kern="0" dirty="0"/>
            </a:br>
            <a:r>
              <a:rPr lang="hu-HU" kern="0" dirty="0"/>
              <a:t>a mentalitáson (fikció).</a:t>
            </a:r>
          </a:p>
          <a:p>
            <a:pPr eaLnBrk="1" hangingPunct="1">
              <a:defRPr/>
            </a:pPr>
            <a:r>
              <a:rPr lang="hu-HU" kern="0" dirty="0"/>
              <a:t>Aktiválja a Perspektíva-gondolkodást (47:5).</a:t>
            </a:r>
          </a:p>
          <a:p>
            <a:r>
              <a:rPr lang="hu-HU" dirty="0"/>
              <a:t>Amikor ez aktiválódik, fokozatosan kiszabadul a mentális test</a:t>
            </a:r>
            <a:br>
              <a:rPr lang="hu-HU" dirty="0"/>
            </a:br>
            <a:r>
              <a:rPr lang="hu-HU" dirty="0"/>
              <a:t>az emocionális testtel való összenövésből. </a:t>
            </a:r>
          </a:p>
          <a:p>
            <a:r>
              <a:rPr lang="hu-HU" dirty="0"/>
              <a:t>Ez szabaddá teszi a gondolkodást, az emocionálistól függetlenné.</a:t>
            </a:r>
          </a:p>
        </p:txBody>
      </p:sp>
    </p:spTree>
    <p:extLst>
      <p:ext uri="{BB962C8B-B14F-4D97-AF65-F5344CB8AC3E}">
        <p14:creationId xmlns:p14="http://schemas.microsoft.com/office/powerpoint/2010/main" val="17098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4F2795-FEC6-6E27-7E41-82BB89F7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628800"/>
            <a:ext cx="3090672" cy="3600400"/>
          </a:xfrm>
        </p:spPr>
        <p:txBody>
          <a:bodyPr/>
          <a:lstStyle/>
          <a:p>
            <a:r>
              <a:rPr lang="hu-HU" b="1" dirty="0"/>
              <a:t>Miről lesz ma szó?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5345B6C5-8288-3A5F-31A6-4FC4219605C3}"/>
              </a:ext>
            </a:extLst>
          </p:cNvPr>
          <p:cNvSpPr txBox="1">
            <a:spLocks/>
          </p:cNvSpPr>
          <p:nvPr/>
        </p:nvSpPr>
        <p:spPr bwMode="auto">
          <a:xfrm>
            <a:off x="6528048" y="1088740"/>
            <a:ext cx="54726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200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» Mi Létezésünk Célja?</a:t>
            </a:r>
          </a:p>
          <a:p>
            <a:r>
              <a:rPr lang="hu-HU" sz="2400" dirty="0"/>
              <a:t>» Emberiség fejlődési szakaszai</a:t>
            </a:r>
          </a:p>
          <a:p>
            <a:r>
              <a:rPr lang="hu-HU" sz="2400" dirty="0"/>
              <a:t>» Tizenkét Esszenciális tulajdonság</a:t>
            </a:r>
          </a:p>
          <a:p>
            <a:endParaRPr lang="hu-HU" sz="2400" dirty="0"/>
          </a:p>
          <a:p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087395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51CF71-7A7D-48BC-993B-1AA6AD8F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836712"/>
            <a:ext cx="8761413" cy="706964"/>
          </a:xfrm>
        </p:spPr>
        <p:txBody>
          <a:bodyPr/>
          <a:lstStyle/>
          <a:p>
            <a:r>
              <a:rPr lang="hu-HU" dirty="0"/>
              <a:t>Emberiesség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13CD4E-8B9B-499F-B899-1D3692CA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204864"/>
            <a:ext cx="11233248" cy="446449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hu-HU" sz="2200" dirty="0"/>
              <a:t>Tudja, hogy minden fejlődéshez idő kell.</a:t>
            </a:r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hu-HU" sz="2200" dirty="0"/>
              <a:t>A képzelet illúziói és az ego (barbarizmus és civilizáció stádiumára </a:t>
            </a:r>
            <a:r>
              <a:rPr lang="hu-HU" sz="2200" dirty="0" err="1"/>
              <a:t>jellemzőek</a:t>
            </a:r>
            <a:r>
              <a:rPr lang="hu-HU" sz="2200" dirty="0"/>
              <a:t>) elhitetik az emberrel, hogy ő már célban van, hogy megvalósította az „isteni tudatosságot”, a Lelkét. Ez azonban zsákutca, önámítás.</a:t>
            </a:r>
            <a:br>
              <a:rPr lang="hu-HU" sz="2200" dirty="0"/>
            </a:br>
            <a:r>
              <a:rPr lang="hu-HU" sz="2200" dirty="0"/>
              <a:t>Meglehetősen sok jó szándékú, de összezavart álmodozó van ebben az állapotban.</a:t>
            </a:r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hu-HU" sz="2200" dirty="0"/>
              <a:t>Ebben a fejlődési stádiumban szembesül az emberiségben összegyűlt fikciókkal, és megérti, hogy azok miért tarthatatlanok.</a:t>
            </a:r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hu-HU" sz="2200" dirty="0"/>
              <a:t>Megérti, hogy sok élet eltelhet egy eszmény vagy igazság első felfogása és megvalósítása között.</a:t>
            </a:r>
          </a:p>
          <a:p>
            <a:pPr>
              <a:lnSpc>
                <a:spcPts val="2800"/>
              </a:lnSpc>
              <a:spcAft>
                <a:spcPts val="400"/>
              </a:spcAft>
            </a:pPr>
            <a:r>
              <a:rPr lang="hu-HU" sz="2200" kern="0" dirty="0"/>
              <a:t>Amint a mentális test megszabadult az emocionálistól, kezdhet helyette kapcsolódni a kauzális testhez.</a:t>
            </a:r>
          </a:p>
        </p:txBody>
      </p:sp>
    </p:spTree>
    <p:extLst>
      <p:ext uri="{BB962C8B-B14F-4D97-AF65-F5344CB8AC3E}">
        <p14:creationId xmlns:p14="http://schemas.microsoft.com/office/powerpoint/2010/main" val="10198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51CF71-7A7D-48BC-993B-1AA6AD8F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Emberiesség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13CD4E-8B9B-499F-B899-1D3692CA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320320"/>
            <a:ext cx="11305256" cy="450912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defRPr/>
            </a:pPr>
            <a:r>
              <a:rPr lang="hu-HU" sz="2200" kern="0" dirty="0"/>
              <a:t>Ezt az ember úgy veszi észre, hogy egyre fogékonyabbá válik az inspirációkra a kauzális tudatfelettijéből. Ez a tapasztalatainak tárháza az összes  „inkarnációjából” az emberi birodalomban.</a:t>
            </a:r>
          </a:p>
          <a:p>
            <a:pPr>
              <a:spcAft>
                <a:spcPts val="400"/>
              </a:spcAft>
              <a:defRPr/>
            </a:pPr>
            <a:r>
              <a:rPr lang="hu-HU" sz="2200" kern="0" dirty="0"/>
              <a:t>Szókratész is elérkezett annak belátásához, hogy az ember (önállóan) semmi olyant nem tud, amit érdemes tudni.</a:t>
            </a:r>
          </a:p>
          <a:p>
            <a:pPr>
              <a:spcAft>
                <a:spcPts val="400"/>
              </a:spcAft>
              <a:defRPr/>
            </a:pPr>
            <a:r>
              <a:rPr lang="hu-HU" sz="2200" kern="0" dirty="0"/>
              <a:t>A tudás a leghatalmasabb fegyver a magasabb tudatosságok és képességek további meghódításában.</a:t>
            </a:r>
          </a:p>
          <a:p>
            <a:pPr>
              <a:spcAft>
                <a:spcPts val="400"/>
              </a:spcAft>
              <a:defRPr/>
            </a:pPr>
            <a:r>
              <a:rPr lang="hu-HU" sz="2200" kern="0" dirty="0"/>
              <a:t>Az emberi evolúció ekkor sokkal gyorsabb lesz, miután megtanulta merrefelé, miért és hogyan fejlődik, megkapta, hogy megtanulja az önmegvalósításának törvényeit és alkalmazásának módszereit.</a:t>
            </a:r>
          </a:p>
          <a:p>
            <a:pPr>
              <a:spcAft>
                <a:spcPts val="400"/>
              </a:spcAft>
              <a:defRPr/>
            </a:pPr>
            <a:r>
              <a:rPr lang="hu-HU" sz="2200" kern="0" dirty="0"/>
              <a:t>Motiváció: </a:t>
            </a:r>
            <a:r>
              <a:rPr lang="hu-HU" sz="2200" b="1" kern="0" dirty="0"/>
              <a:t>céltudatos Önmegvalósítás</a:t>
            </a:r>
            <a:r>
              <a:rPr lang="hu-HU" sz="22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8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E783EC-DFCA-429E-9375-CD8383BB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Kauzális tudatosság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67ECAC-D873-4F70-81A2-447BE465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492896"/>
            <a:ext cx="10153128" cy="36004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hu-HU" dirty="0"/>
              <a:t>A Barbarizmus és a Civilizáció stádiumában nincs Kauzális kapcsolat. </a:t>
            </a:r>
          </a:p>
          <a:p>
            <a:pPr>
              <a:lnSpc>
                <a:spcPts val="3200"/>
              </a:lnSpc>
            </a:pPr>
            <a:r>
              <a:rPr lang="hu-HU" dirty="0"/>
              <a:t>A Kultúra stádiumában az ember a magasabb érzésein át ébresztheti fel a Kauzális tudatosságot (szolgálat, cselekvés, nemesebb érzelmek).</a:t>
            </a:r>
          </a:p>
          <a:p>
            <a:pPr>
              <a:lnSpc>
                <a:spcPts val="3200"/>
              </a:lnSpc>
            </a:pPr>
            <a:r>
              <a:rPr lang="hu-HU" dirty="0"/>
              <a:t>Az Emberiesség stádiumában a magasabb </a:t>
            </a:r>
            <a:r>
              <a:rPr lang="hu-HU" dirty="0" err="1"/>
              <a:t>emocionalitásnak</a:t>
            </a:r>
            <a:r>
              <a:rPr lang="hu-HU" dirty="0"/>
              <a:t> és a magasabb mentalitásnak együttes segítségével ébresztheti tovább.</a:t>
            </a:r>
          </a:p>
        </p:txBody>
      </p:sp>
    </p:spTree>
    <p:extLst>
      <p:ext uri="{BB962C8B-B14F-4D97-AF65-F5344CB8AC3E}">
        <p14:creationId xmlns:p14="http://schemas.microsoft.com/office/powerpoint/2010/main" val="12316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7481B6-63E3-4755-9EE6-72874F89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75394"/>
            <a:ext cx="8178427" cy="527050"/>
          </a:xfrm>
        </p:spPr>
        <p:txBody>
          <a:bodyPr/>
          <a:lstStyle/>
          <a:p>
            <a:pPr>
              <a:defRPr/>
            </a:pPr>
            <a:r>
              <a:rPr lang="hu-HU" sz="2800" dirty="0"/>
              <a:t>Az ember fejlődése ~ Eszményiesség stádiuma</a:t>
            </a:r>
          </a:p>
        </p:txBody>
      </p:sp>
      <p:cxnSp>
        <p:nvCxnSpPr>
          <p:cNvPr id="4" name="Szögletes összekötő 3">
            <a:extLst>
              <a:ext uri="{FF2B5EF4-FFF2-40B4-BE49-F238E27FC236}">
                <a16:creationId xmlns:a16="http://schemas.microsoft.com/office/drawing/2014/main" id="{04931465-1610-4849-9C49-A355953DA9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8214" y="4908550"/>
            <a:ext cx="3023690" cy="681038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12">
            <a:extLst>
              <a:ext uri="{FF2B5EF4-FFF2-40B4-BE49-F238E27FC236}">
                <a16:creationId xmlns:a16="http://schemas.microsoft.com/office/drawing/2014/main" id="{2F9AF1E4-C222-4438-A6E8-7B5B33FB81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3942" y="3136552"/>
            <a:ext cx="3016474" cy="504479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zögletes összekötő 13">
            <a:extLst>
              <a:ext uri="{FF2B5EF4-FFF2-40B4-BE49-F238E27FC236}">
                <a16:creationId xmlns:a16="http://schemas.microsoft.com/office/drawing/2014/main" id="{B7C0E8DE-9F15-4779-94AD-FACE662B62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76131" y="3641997"/>
            <a:ext cx="3052119" cy="578742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>
            <a:extLst>
              <a:ext uri="{FF2B5EF4-FFF2-40B4-BE49-F238E27FC236}">
                <a16:creationId xmlns:a16="http://schemas.microsoft.com/office/drawing/2014/main" id="{6D5D07D1-018E-4566-A49C-FACE996D14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1371" y="4221088"/>
            <a:ext cx="3032703" cy="692225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CA3E603B-08C7-40F7-AB8F-BAD5481CEF32}"/>
              </a:ext>
            </a:extLst>
          </p:cNvPr>
          <p:cNvCxnSpPr/>
          <p:nvPr/>
        </p:nvCxnSpPr>
        <p:spPr>
          <a:xfrm flipV="1">
            <a:off x="2208213" y="5589589"/>
            <a:ext cx="0" cy="28733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42B9CF3-F2EE-449D-AF15-CFFFB7830CA9}"/>
              </a:ext>
            </a:extLst>
          </p:cNvPr>
          <p:cNvSpPr txBox="1"/>
          <p:nvPr/>
        </p:nvSpPr>
        <p:spPr>
          <a:xfrm>
            <a:off x="1692276" y="5876925"/>
            <a:ext cx="18827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FF657CC-E7DD-404A-923D-D9FCDEE9F0B2}"/>
              </a:ext>
            </a:extLst>
          </p:cNvPr>
          <p:cNvSpPr txBox="1"/>
          <p:nvPr/>
        </p:nvSpPr>
        <p:spPr>
          <a:xfrm>
            <a:off x="1878013" y="5157788"/>
            <a:ext cx="187325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Barbarizmus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F56CF27-5F01-4C68-8F74-4316987AE2A7}"/>
              </a:ext>
            </a:extLst>
          </p:cNvPr>
          <p:cNvSpPr txBox="1"/>
          <p:nvPr/>
        </p:nvSpPr>
        <p:spPr>
          <a:xfrm>
            <a:off x="6374679" y="3093254"/>
            <a:ext cx="18716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Emberiesség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46EB2E7-079E-42A2-B6A1-97BDC0076ADC}"/>
              </a:ext>
            </a:extLst>
          </p:cNvPr>
          <p:cNvSpPr txBox="1"/>
          <p:nvPr/>
        </p:nvSpPr>
        <p:spPr>
          <a:xfrm>
            <a:off x="5457454" y="3712196"/>
            <a:ext cx="1497385" cy="4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F4EECB5-BC96-4DDC-AF02-E1F26A184AA2}"/>
              </a:ext>
            </a:extLst>
          </p:cNvPr>
          <p:cNvSpPr txBox="1"/>
          <p:nvPr/>
        </p:nvSpPr>
        <p:spPr>
          <a:xfrm>
            <a:off x="3531186" y="4378976"/>
            <a:ext cx="1728788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Civilizáció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6AC9754F-4351-4B26-ADD8-5FEBBA225232}"/>
              </a:ext>
            </a:extLst>
          </p:cNvPr>
          <p:cNvSpPr txBox="1"/>
          <p:nvPr/>
        </p:nvSpPr>
        <p:spPr>
          <a:xfrm>
            <a:off x="6954839" y="2561536"/>
            <a:ext cx="2328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Eszményiesség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0CAC2AD0-9EC5-4596-B3B4-6E92277A294F}"/>
              </a:ext>
            </a:extLst>
          </p:cNvPr>
          <p:cNvSpPr txBox="1"/>
          <p:nvPr/>
        </p:nvSpPr>
        <p:spPr>
          <a:xfrm>
            <a:off x="3835400" y="5189190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98B1102-0D7B-4F5E-B044-C3BF1D193830}"/>
              </a:ext>
            </a:extLst>
          </p:cNvPr>
          <p:cNvSpPr txBox="1"/>
          <p:nvPr/>
        </p:nvSpPr>
        <p:spPr>
          <a:xfrm>
            <a:off x="5260335" y="4373563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szint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57505D6D-7BF7-4D06-81D2-496B64B2E954}"/>
              </a:ext>
            </a:extLst>
          </p:cNvPr>
          <p:cNvSpPr txBox="1"/>
          <p:nvPr/>
        </p:nvSpPr>
        <p:spPr>
          <a:xfrm>
            <a:off x="6823941" y="3780942"/>
            <a:ext cx="1422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szint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60F1D8F2-FF4B-4EC1-A486-A4F845BBD3C0}"/>
              </a:ext>
            </a:extLst>
          </p:cNvPr>
          <p:cNvSpPr txBox="1"/>
          <p:nvPr/>
        </p:nvSpPr>
        <p:spPr>
          <a:xfrm>
            <a:off x="8416204" y="3188765"/>
            <a:ext cx="1377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szint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3F35A905-83FF-430A-A232-875A08ACDB58}"/>
              </a:ext>
            </a:extLst>
          </p:cNvPr>
          <p:cNvSpPr txBox="1"/>
          <p:nvPr/>
        </p:nvSpPr>
        <p:spPr>
          <a:xfrm>
            <a:off x="9313936" y="2591697"/>
            <a:ext cx="960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szint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135B9B-832F-4C96-A3E2-F719BED0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8761413" cy="706964"/>
          </a:xfrm>
        </p:spPr>
        <p:txBody>
          <a:bodyPr/>
          <a:lstStyle/>
          <a:p>
            <a:r>
              <a:rPr lang="hu-HU" dirty="0"/>
              <a:t>Eszményiesség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FD321F-46EF-4423-92D1-6D9498B5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289142"/>
            <a:ext cx="11161240" cy="44522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kern="0" dirty="0"/>
              <a:t>Motiváció: </a:t>
            </a:r>
            <a:r>
              <a:rPr lang="hu-HU" b="1" kern="0" dirty="0"/>
              <a:t>céltudatos Önmegvalósítás</a:t>
            </a:r>
            <a:r>
              <a:rPr lang="hu-HU" kern="0" dirty="0"/>
              <a:t>.</a:t>
            </a:r>
          </a:p>
          <a:p>
            <a:pPr eaLnBrk="1" hangingPunct="1">
              <a:defRPr/>
            </a:pPr>
            <a:r>
              <a:rPr lang="hu-HU" kern="0" dirty="0"/>
              <a:t>Egységtudat megvalósítása. </a:t>
            </a:r>
          </a:p>
          <a:p>
            <a:pPr eaLnBrk="1" hangingPunct="1">
              <a:defRPr/>
            </a:pPr>
            <a:r>
              <a:rPr lang="hu-HU" kern="0" dirty="0"/>
              <a:t>Szükségletté válik a szolgálat és az igazi emberi kapcsolatok.</a:t>
            </a:r>
          </a:p>
          <a:p>
            <a:pPr eaLnBrk="1" hangingPunct="1">
              <a:defRPr/>
            </a:pPr>
            <a:r>
              <a:rPr lang="hu-HU" kern="0" dirty="0"/>
              <a:t>Tudja, hogy változnia kell, nemesíteni önmagát, és megvalósítani a benne rejlő lehetőségeket az ideálok irányában.</a:t>
            </a:r>
          </a:p>
          <a:p>
            <a:pPr eaLnBrk="1" hangingPunct="1">
              <a:defRPr/>
            </a:pPr>
            <a:r>
              <a:rPr lang="hu-HU" kern="0" dirty="0"/>
              <a:t>Aktív Lélek Hármassága (</a:t>
            </a:r>
            <a:r>
              <a:rPr lang="hu-HU" kern="0" dirty="0" err="1"/>
              <a:t>Kauzál</a:t>
            </a:r>
            <a:r>
              <a:rPr lang="hu-HU" kern="0" dirty="0"/>
              <a:t> – Buddhi – Atma).</a:t>
            </a:r>
          </a:p>
          <a:p>
            <a:pPr eaLnBrk="1" hangingPunct="1">
              <a:defRPr/>
            </a:pPr>
            <a:r>
              <a:rPr lang="hu-HU" kern="0" dirty="0"/>
              <a:t>Ebben a stádiumban elsajátítja a vasakaratot és a céltudatosságot, hogy megvalósítsa mindazt, amivé az embernek válni kell.</a:t>
            </a:r>
          </a:p>
          <a:p>
            <a:pPr eaLnBrk="1" hangingPunct="1">
              <a:defRPr/>
            </a:pPr>
            <a:r>
              <a:rPr lang="hu-HU" kern="0" dirty="0"/>
              <a:t>Az eszmény valósággá válik, s ebből ered a neve a stádiumnak.</a:t>
            </a:r>
          </a:p>
        </p:txBody>
      </p:sp>
    </p:spTree>
    <p:extLst>
      <p:ext uri="{BB962C8B-B14F-4D97-AF65-F5344CB8AC3E}">
        <p14:creationId xmlns:p14="http://schemas.microsoft.com/office/powerpoint/2010/main" val="17881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E8EE49-4635-4C17-8F5C-CADDAC03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Eszményiesség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1917DC-E820-41A7-8009-1C4B93FD8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400302"/>
            <a:ext cx="11089232" cy="412504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kern="0" dirty="0"/>
              <a:t>Azonban ez csak akkor tud teljes mértékben lehetővé válni, amikor az ember érintkezésbe lép a bolygót átfogó Intelligenciákkal, akik a Földön irányítják az evolúciót (Fehér Testvériség, Planetáris Hierarchia).</a:t>
            </a:r>
          </a:p>
          <a:p>
            <a:pPr>
              <a:defRPr/>
            </a:pPr>
            <a:r>
              <a:rPr lang="hu-HU" kern="0" dirty="0"/>
              <a:t>Tanítványukká válik, és megkapja tőlük mindazt a tudást, amire szüksége van, viszont önmaga képtelem azt megszerezni.</a:t>
            </a:r>
          </a:p>
          <a:p>
            <a:pPr>
              <a:defRPr/>
            </a:pPr>
            <a:r>
              <a:rPr lang="hu-HU" kern="0" dirty="0"/>
              <a:t>Hatékony közvetítő eszközzé válik az emberek között és ebben a munkában végső fokon tökéletesíti a </a:t>
            </a:r>
            <a:r>
              <a:rPr lang="hu-HU" b="1" kern="0" dirty="0"/>
              <a:t>tizenkét Esszenciális tulajdonságot</a:t>
            </a:r>
            <a:r>
              <a:rPr lang="hu-HU" kern="0" dirty="0"/>
              <a:t>, ami valamennyi jó emberi tulajdonság és képesség teljes összefoglalása.</a:t>
            </a:r>
          </a:p>
          <a:p>
            <a:pPr>
              <a:defRPr/>
            </a:pPr>
            <a:r>
              <a:rPr lang="hu-HU" kern="0" dirty="0"/>
              <a:t>Ekkor ő végzett az Emberi Birodalommal és tovább léphet Lényként.</a:t>
            </a:r>
          </a:p>
          <a:p>
            <a:pPr>
              <a:defRPr/>
            </a:pPr>
            <a:endParaRPr lang="hu-HU" kern="0" dirty="0">
              <a:solidFill>
                <a:schemeClr val="tx2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9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3B41BF7-19C9-4F6D-B021-879BAB72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82280"/>
            <a:ext cx="6072776" cy="513735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FFFF"/>
                </a:solidFill>
              </a:rPr>
              <a:t>Tizenkét Esszenciális Tulajdonság</a:t>
            </a:r>
          </a:p>
        </p:txBody>
      </p:sp>
      <p:pic>
        <p:nvPicPr>
          <p:cNvPr id="4" name="Kép 3" descr="A képen fénykép, beltéri látható&#10;&#10;Ez egy automatikusan létrehozott leírás.">
            <a:extLst>
              <a:ext uri="{FF2B5EF4-FFF2-40B4-BE49-F238E27FC236}">
                <a16:creationId xmlns:a16="http://schemas.microsoft.com/office/drawing/2014/main" id="{2120D2A6-FF44-E212-B5BE-1A0C9EDA1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r="2" b="2"/>
          <a:stretch>
            <a:fillRect/>
          </a:stretch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A11503-BB00-4DF7-8D72-1EAF3D52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3" y="1268760"/>
            <a:ext cx="5012625" cy="4990106"/>
          </a:xfrm>
        </p:spPr>
        <p:txBody>
          <a:bodyPr anchor="t" anchorCtr="0">
            <a:normAutofit/>
          </a:bodyPr>
          <a:lstStyle/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Bizalom az Életben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Bizalom az Énben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Bizalom a Törvényben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Egyenesség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Személytelenség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Áldozatkészség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Megbízhatóság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Szűkszavúság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Életöröm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Célirányosság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Bölcsesség</a:t>
            </a:r>
          </a:p>
          <a:p>
            <a:pPr marL="216000" indent="-457200">
              <a:lnSpc>
                <a:spcPts val="3200"/>
              </a:lnSpc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90000"/>
              <a:buFont typeface="+mj-lt"/>
              <a:buAutoNum type="arabicPeriod"/>
            </a:pPr>
            <a:r>
              <a:rPr lang="hu-HU" dirty="0"/>
              <a:t>Egység</a:t>
            </a:r>
          </a:p>
          <a:p>
            <a:endParaRPr lang="hu-HU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6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7481B6-63E3-4755-9EE6-72874F89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936057"/>
            <a:ext cx="6694512" cy="527050"/>
          </a:xfrm>
        </p:spPr>
        <p:txBody>
          <a:bodyPr/>
          <a:lstStyle/>
          <a:p>
            <a:pPr>
              <a:defRPr/>
            </a:pPr>
            <a:r>
              <a:rPr lang="hu-HU" dirty="0"/>
              <a:t>Az emberi fejlődés stádiumai</a:t>
            </a:r>
          </a:p>
        </p:txBody>
      </p:sp>
      <p:cxnSp>
        <p:nvCxnSpPr>
          <p:cNvPr id="4" name="Szögletes összekötő 3">
            <a:extLst>
              <a:ext uri="{FF2B5EF4-FFF2-40B4-BE49-F238E27FC236}">
                <a16:creationId xmlns:a16="http://schemas.microsoft.com/office/drawing/2014/main" id="{04931465-1610-4849-9C49-A355953DA9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6223" y="5301209"/>
            <a:ext cx="2929583" cy="563653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12">
            <a:extLst>
              <a:ext uri="{FF2B5EF4-FFF2-40B4-BE49-F238E27FC236}">
                <a16:creationId xmlns:a16="http://schemas.microsoft.com/office/drawing/2014/main" id="{2F9AF1E4-C222-4438-A6E8-7B5B33FB81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41792" y="3686966"/>
            <a:ext cx="2949913" cy="534122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zögletes összekötő 13">
            <a:extLst>
              <a:ext uri="{FF2B5EF4-FFF2-40B4-BE49-F238E27FC236}">
                <a16:creationId xmlns:a16="http://schemas.microsoft.com/office/drawing/2014/main" id="{B7C0E8DE-9F15-4779-94AD-FACE662B62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73764" y="4229613"/>
            <a:ext cx="2506412" cy="567539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>
            <a:extLst>
              <a:ext uri="{FF2B5EF4-FFF2-40B4-BE49-F238E27FC236}">
                <a16:creationId xmlns:a16="http://schemas.microsoft.com/office/drawing/2014/main" id="{6D5D07D1-018E-4566-A49C-FACE996D14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97651" y="4785915"/>
            <a:ext cx="2644140" cy="516022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CA3E603B-08C7-40F7-AB8F-BAD5481CEF32}"/>
              </a:ext>
            </a:extLst>
          </p:cNvPr>
          <p:cNvCxnSpPr/>
          <p:nvPr/>
        </p:nvCxnSpPr>
        <p:spPr>
          <a:xfrm flipV="1">
            <a:off x="2208213" y="5877968"/>
            <a:ext cx="0" cy="28733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42B9CF3-F2EE-449D-AF15-CFFFB7830CA9}"/>
              </a:ext>
            </a:extLst>
          </p:cNvPr>
          <p:cNvSpPr txBox="1"/>
          <p:nvPr/>
        </p:nvSpPr>
        <p:spPr>
          <a:xfrm>
            <a:off x="1873251" y="6229351"/>
            <a:ext cx="188277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4D1EC51-DB95-4397-8A8D-5587C8C64179}"/>
              </a:ext>
            </a:extLst>
          </p:cNvPr>
          <p:cNvSpPr txBox="1"/>
          <p:nvPr/>
        </p:nvSpPr>
        <p:spPr>
          <a:xfrm>
            <a:off x="6745835" y="2246957"/>
            <a:ext cx="3167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 feletti létezés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FF657CC-E7DD-404A-923D-D9FCDEE9F0B2}"/>
              </a:ext>
            </a:extLst>
          </p:cNvPr>
          <p:cNvSpPr txBox="1"/>
          <p:nvPr/>
        </p:nvSpPr>
        <p:spPr>
          <a:xfrm>
            <a:off x="1847528" y="5373464"/>
            <a:ext cx="187325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Barbarizmus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F56CF27-5F01-4C68-8F74-4316987AE2A7}"/>
              </a:ext>
            </a:extLst>
          </p:cNvPr>
          <p:cNvSpPr txBox="1"/>
          <p:nvPr/>
        </p:nvSpPr>
        <p:spPr>
          <a:xfrm>
            <a:off x="5997154" y="3695446"/>
            <a:ext cx="18716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Emberiesség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46EB2E7-079E-42A2-B6A1-97BDC0076ADC}"/>
              </a:ext>
            </a:extLst>
          </p:cNvPr>
          <p:cNvSpPr txBox="1"/>
          <p:nvPr/>
        </p:nvSpPr>
        <p:spPr>
          <a:xfrm>
            <a:off x="5238750" y="4221089"/>
            <a:ext cx="1403350" cy="43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4F4EECB5-BC96-4DDC-AF02-E1F26A184AA2}"/>
              </a:ext>
            </a:extLst>
          </p:cNvPr>
          <p:cNvSpPr txBox="1"/>
          <p:nvPr/>
        </p:nvSpPr>
        <p:spPr>
          <a:xfrm>
            <a:off x="3575720" y="4858992"/>
            <a:ext cx="1728788" cy="43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Civilizáció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34351475-B031-4801-B451-A6E4C2669C4B}"/>
              </a:ext>
            </a:extLst>
          </p:cNvPr>
          <p:cNvCxnSpPr>
            <a:cxnSpLocks/>
          </p:cNvCxnSpPr>
          <p:nvPr/>
        </p:nvCxnSpPr>
        <p:spPr>
          <a:xfrm flipV="1">
            <a:off x="9624392" y="2628541"/>
            <a:ext cx="0" cy="728451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6AC9754F-4351-4B26-ADD8-5FEBBA225232}"/>
              </a:ext>
            </a:extLst>
          </p:cNvPr>
          <p:cNvSpPr txBox="1"/>
          <p:nvPr/>
        </p:nvSpPr>
        <p:spPr>
          <a:xfrm>
            <a:off x="7445783" y="3151054"/>
            <a:ext cx="214947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Eszményiesség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0CAC2AD0-9EC5-4596-B3B4-6E92277A294F}"/>
              </a:ext>
            </a:extLst>
          </p:cNvPr>
          <p:cNvSpPr txBox="1"/>
          <p:nvPr/>
        </p:nvSpPr>
        <p:spPr>
          <a:xfrm>
            <a:off x="3719736" y="5405214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98B1102-0D7B-4F5E-B044-C3BF1D193830}"/>
              </a:ext>
            </a:extLst>
          </p:cNvPr>
          <p:cNvSpPr txBox="1"/>
          <p:nvPr/>
        </p:nvSpPr>
        <p:spPr>
          <a:xfrm>
            <a:off x="5238750" y="4919943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szint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57505D6D-7BF7-4D06-81D2-496B64B2E954}"/>
              </a:ext>
            </a:extLst>
          </p:cNvPr>
          <p:cNvSpPr txBox="1"/>
          <p:nvPr/>
        </p:nvSpPr>
        <p:spPr>
          <a:xfrm>
            <a:off x="6446416" y="4256016"/>
            <a:ext cx="1422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szint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60F1D8F2-FF4B-4EC1-A486-A4F845BBD3C0}"/>
              </a:ext>
            </a:extLst>
          </p:cNvPr>
          <p:cNvSpPr txBox="1"/>
          <p:nvPr/>
        </p:nvSpPr>
        <p:spPr>
          <a:xfrm>
            <a:off x="8013760" y="3743133"/>
            <a:ext cx="1377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szint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3F35A905-83FF-430A-A232-875A08ACDB58}"/>
              </a:ext>
            </a:extLst>
          </p:cNvPr>
          <p:cNvSpPr txBox="1"/>
          <p:nvPr/>
        </p:nvSpPr>
        <p:spPr>
          <a:xfrm>
            <a:off x="9630206" y="3187680"/>
            <a:ext cx="1037795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szint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C038DA-7AEF-DAA9-4C72-4279F5E4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64704"/>
            <a:ext cx="8761413" cy="706964"/>
          </a:xfrm>
        </p:spPr>
        <p:txBody>
          <a:bodyPr/>
          <a:lstStyle/>
          <a:p>
            <a:r>
              <a:rPr lang="hu-HU" dirty="0"/>
              <a:t>Egyéni fejlődésünk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5FD056-7311-8990-C88A-659F4334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17" y="2420888"/>
            <a:ext cx="10710069" cy="3744416"/>
          </a:xfrm>
        </p:spPr>
        <p:txBody>
          <a:bodyPr>
            <a:noAutofit/>
          </a:bodyPr>
          <a:lstStyle/>
          <a:p>
            <a:pPr>
              <a:lnSpc>
                <a:spcPts val="3100"/>
              </a:lnSpc>
            </a:pPr>
            <a:r>
              <a:rPr lang="hu-HU" dirty="0"/>
              <a:t>Az, hogy kivel azonosítod magad, meghatározza gondolkodásodat, cselekedetedet, múltadat, jelenedet és jövődet, lehetőségeidet, céljaidat, szóval az egész életedet. </a:t>
            </a:r>
          </a:p>
          <a:p>
            <a:pPr>
              <a:lnSpc>
                <a:spcPts val="3100"/>
              </a:lnSpc>
            </a:pPr>
            <a:r>
              <a:rPr lang="hu-HU" dirty="0"/>
              <a:t>Egy „dobozt” hoz létre számodra, melyben aztán leéled az életedet.  </a:t>
            </a:r>
          </a:p>
          <a:p>
            <a:pPr>
              <a:lnSpc>
                <a:spcPts val="3100"/>
              </a:lnSpc>
            </a:pPr>
            <a:r>
              <a:rPr lang="hu-HU" dirty="0"/>
              <a:t>Sőt, nem csak az ezéleti életedet, hanem a következőket is.</a:t>
            </a:r>
          </a:p>
          <a:p>
            <a:pPr>
              <a:lnSpc>
                <a:spcPts val="3100"/>
              </a:lnSpc>
            </a:pPr>
            <a:r>
              <a:rPr lang="hu-HU" dirty="0"/>
              <a:t>Ahhoz, hogy haladja a fejlődésben ki kell lépni a „dobozodból”. </a:t>
            </a:r>
          </a:p>
          <a:p>
            <a:pPr>
              <a:lnSpc>
                <a:spcPts val="3100"/>
              </a:lnSpc>
            </a:pPr>
            <a:r>
              <a:rPr lang="hu-HU" dirty="0"/>
              <a:t>Merni másként gondolkodni, érezni, élni!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5AA5B16-773B-5E8C-287B-67AC3F61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26E2D1-570A-ADD8-159F-4E75BF909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575C02-03FD-FF96-2E99-804F80AB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063416"/>
            <a:ext cx="3788917" cy="997432"/>
          </a:xfrm>
        </p:spPr>
        <p:txBody>
          <a:bodyPr/>
          <a:lstStyle/>
          <a:p>
            <a:r>
              <a:rPr lang="hu-HU" sz="2800" b="1" dirty="0"/>
              <a:t>Létezésünk </a:t>
            </a:r>
            <a:r>
              <a:rPr lang="hu-HU" sz="2800" b="1" dirty="0" err="1"/>
              <a:t>CÉLjai</a:t>
            </a:r>
            <a:endParaRPr lang="hu-HU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10C37C-375E-E6D6-CACC-7834988D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836712"/>
            <a:ext cx="6768752" cy="5688632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Aft>
                <a:spcPts val="0"/>
              </a:spcAft>
            </a:pPr>
            <a:r>
              <a:rPr lang="hu-HU" sz="2400" b="1" dirty="0"/>
              <a:t>Legtávolabbi Lény-ként való Cél</a:t>
            </a:r>
            <a:r>
              <a:rPr lang="hu-HU" sz="2400" dirty="0"/>
              <a:t>: </a:t>
            </a:r>
            <a:br>
              <a:rPr lang="hu-HU" sz="2400" dirty="0"/>
            </a:br>
            <a:r>
              <a:rPr lang="hu-HU" sz="2400" dirty="0"/>
              <a:t>hogy egyszer mi is Teremtőkké vagy/és Istenekké váljunk.</a:t>
            </a: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hu-HU" sz="2400" b="1" dirty="0"/>
              <a:t>Közelebbi Cél</a:t>
            </a:r>
            <a:r>
              <a:rPr lang="hu-HU" sz="2400" dirty="0"/>
              <a:t>: elérjük az emberi Lelki fejlődés végét (100 fejlődési szint) és belépjünk az Isteni Rendbe.</a:t>
            </a:r>
          </a:p>
          <a:p>
            <a:pPr>
              <a:lnSpc>
                <a:spcPts val="2900"/>
              </a:lnSpc>
              <a:spcAft>
                <a:spcPts val="0"/>
              </a:spcAft>
            </a:pPr>
            <a:r>
              <a:rPr lang="hu-HU" sz="2400" b="1" dirty="0"/>
              <a:t>Ezéleti</a:t>
            </a:r>
            <a:r>
              <a:rPr lang="hu-HU" sz="2400" dirty="0"/>
              <a:t> </a:t>
            </a:r>
            <a:r>
              <a:rPr lang="hu-HU" sz="2400" b="1" dirty="0"/>
              <a:t>Cél</a:t>
            </a:r>
            <a:r>
              <a:rPr lang="hu-HU" sz="2400" dirty="0"/>
              <a:t>: két út áll jelenleg előttünk a fejlődés szempontjából:</a:t>
            </a:r>
          </a:p>
          <a:p>
            <a:pPr lvl="1">
              <a:lnSpc>
                <a:spcPts val="2900"/>
              </a:lnSpc>
              <a:spcAft>
                <a:spcPts val="0"/>
              </a:spcAft>
            </a:pPr>
            <a:r>
              <a:rPr lang="hu-HU" sz="2400" dirty="0"/>
              <a:t>Lélekminőségünk gazdagítása vagy megváltása személyiségünkön keresztül </a:t>
            </a:r>
            <a:r>
              <a:rPr lang="hu-HU" sz="2400" dirty="0">
                <a:ea typeface="Segoe UI Symbol" panose="020B0502040204020203" pitchFamily="34" charset="0"/>
              </a:rPr>
              <a:t>➝ </a:t>
            </a:r>
            <a:r>
              <a:rPr lang="hu-HU" sz="2400" dirty="0"/>
              <a:t>irány a 6. Gyökérfaj; vagy</a:t>
            </a:r>
          </a:p>
          <a:p>
            <a:pPr lvl="1">
              <a:lnSpc>
                <a:spcPts val="2900"/>
              </a:lnSpc>
              <a:spcAft>
                <a:spcPts val="0"/>
              </a:spcAft>
            </a:pPr>
            <a:r>
              <a:rPr lang="hu-HU" sz="2400" dirty="0"/>
              <a:t>elérni a Tudati Vagyok minőséget </a:t>
            </a:r>
            <a:r>
              <a:rPr lang="hu-HU" sz="2400" dirty="0">
                <a:ea typeface="Segoe UI Symbol" panose="020B0502040204020203" pitchFamily="34" charset="0"/>
              </a:rPr>
              <a:t>➝</a:t>
            </a:r>
            <a:r>
              <a:rPr lang="hu-HU" sz="2400" dirty="0"/>
              <a:t> irány az Isteni Hierarchia. </a:t>
            </a:r>
          </a:p>
        </p:txBody>
      </p:sp>
    </p:spTree>
    <p:extLst>
      <p:ext uri="{BB962C8B-B14F-4D97-AF65-F5344CB8AC3E}">
        <p14:creationId xmlns:p14="http://schemas.microsoft.com/office/powerpoint/2010/main" val="8045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E4DF83-7BEB-FC26-CE62-EBE4CB2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340768"/>
            <a:ext cx="4032448" cy="1600200"/>
          </a:xfrm>
        </p:spPr>
        <p:txBody>
          <a:bodyPr/>
          <a:lstStyle/>
          <a:p>
            <a:r>
              <a:rPr lang="hu-HU" sz="2800" b="1" dirty="0"/>
              <a:t>Mi Létezésed Célja?</a:t>
            </a:r>
            <a:br>
              <a:rPr lang="hu-HU" sz="2800" b="1" dirty="0"/>
            </a:b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CDAE02-CED6-B667-E748-CD250A516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1556792"/>
            <a:ext cx="4968552" cy="4572000"/>
          </a:xfrm>
        </p:spPr>
        <p:txBody>
          <a:bodyPr anchor="t" anchorCtr="0"/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Ennél fontosabb kérdés NINCS számunkra!</a:t>
            </a:r>
          </a:p>
          <a:p>
            <a:pPr>
              <a:lnSpc>
                <a:spcPts val="3300"/>
              </a:lnSpc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Neked mi a válaszod erre a kérdésre? </a:t>
            </a:r>
          </a:p>
          <a:p>
            <a:pPr>
              <a:lnSpc>
                <a:spcPts val="3300"/>
              </a:lnSpc>
            </a:pP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válaszod határozza meg az életedet!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6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1DF724-F214-4989-A9C3-5CA85818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4941168"/>
            <a:ext cx="6422004" cy="792088"/>
          </a:xfrm>
        </p:spPr>
        <p:txBody>
          <a:bodyPr>
            <a:normAutofit/>
          </a:bodyPr>
          <a:lstStyle/>
          <a:p>
            <a:pPr algn="ctr">
              <a:lnSpc>
                <a:spcPts val="4100"/>
              </a:lnSpc>
            </a:pPr>
            <a:r>
              <a:rPr lang="hu-HU" sz="3200" dirty="0"/>
              <a:t>Köszönöm a figyelmet!</a:t>
            </a:r>
          </a:p>
        </p:txBody>
      </p:sp>
      <p:pic>
        <p:nvPicPr>
          <p:cNvPr id="6" name="Kép helye 5" descr="A képen személy, beltéri látható&#10;&#10;Ez egy automatikusan létrehozott leírás.">
            <a:extLst>
              <a:ext uri="{FF2B5EF4-FFF2-40B4-BE49-F238E27FC236}">
                <a16:creationId xmlns:a16="http://schemas.microsoft.com/office/drawing/2014/main" id="{2D75D855-035E-4703-9867-127BEA1017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1" b="34461"/>
          <a:stretch>
            <a:fillRect/>
          </a:stretch>
        </p:blipFill>
        <p:spPr/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104D304-50DD-B810-109C-E24C8A98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4169E-45FE-460F-9F05-8FEFC119D0C0}" type="slidenum">
              <a:rPr lang="hu-HU" altLang="hu-HU" smtClean="0"/>
              <a:pPr>
                <a:defRPr/>
              </a:pPr>
              <a:t>30</a:t>
            </a:fld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31D51E8-2E41-36A8-DE4E-D99F88E6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059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8A20-8910-CBE3-D5BA-7195C4E57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B832E3-BE0D-FE2D-0A42-86A1A4AD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692696"/>
            <a:ext cx="4176464" cy="247043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u-HU" sz="3000" b="1" dirty="0"/>
              <a:t>Kik vagyunk?</a:t>
            </a:r>
            <a:br>
              <a:rPr lang="hu-HU" sz="3000" b="1" dirty="0"/>
            </a:br>
            <a:r>
              <a:rPr lang="hu-HU" sz="3000" b="1" dirty="0"/>
              <a:t>Honnan jöttünk? </a:t>
            </a:r>
            <a:br>
              <a:rPr lang="hu-HU" sz="3000" b="1" dirty="0"/>
            </a:br>
            <a:r>
              <a:rPr lang="hu-HU" sz="3000" b="1" dirty="0"/>
              <a:t>Hova tartunk?</a:t>
            </a:r>
            <a:br>
              <a:rPr lang="hu-HU" sz="3000" b="1" dirty="0"/>
            </a:br>
            <a:endParaRPr lang="hu-HU" sz="3000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4F9EAD8-156A-BD95-9120-15058F6C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692696"/>
            <a:ext cx="5400600" cy="3672408"/>
          </a:xfrm>
        </p:spPr>
        <p:txBody>
          <a:bodyPr anchor="t" anchorCtr="0">
            <a:normAutofit/>
          </a:bodyPr>
          <a:lstStyle/>
          <a:p>
            <a:pPr marL="324000" indent="-3600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Ezeknek a kérdésnek a megválaszolása adja számunkra azt, ahogyan élünk! </a:t>
            </a:r>
          </a:p>
          <a:p>
            <a:pPr marL="324000" indent="-3600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És minden kultúra és társadalom igyekszik tagjai számára megadni a válaszokat, azokat, melyek az adott társadalmi rendet szolgálják. </a:t>
            </a:r>
          </a:p>
          <a:p>
            <a:pPr marL="0" indent="0">
              <a:lnSpc>
                <a:spcPts val="3200"/>
              </a:lnSpc>
              <a:spcAft>
                <a:spcPts val="600"/>
              </a:spcAft>
              <a:buNone/>
            </a:pPr>
            <a:endParaRPr lang="hu-HU" sz="2400" dirty="0"/>
          </a:p>
        </p:txBody>
      </p:sp>
      <p:pic>
        <p:nvPicPr>
          <p:cNvPr id="3" name="Picture 3" descr="saman">
            <a:extLst>
              <a:ext uri="{FF2B5EF4-FFF2-40B4-BE49-F238E27FC236}">
                <a16:creationId xmlns:a16="http://schemas.microsoft.com/office/drawing/2014/main" id="{FAF20A93-1B7B-9DDB-F66D-D6B47FAF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18" y="4208123"/>
            <a:ext cx="1710168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medit">
            <a:extLst>
              <a:ext uri="{FF2B5EF4-FFF2-40B4-BE49-F238E27FC236}">
                <a16:creationId xmlns:a16="http://schemas.microsoft.com/office/drawing/2014/main" id="{61152BD5-A77B-58CB-A671-B542D14B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95" y="4229791"/>
            <a:ext cx="1710168" cy="238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uliterem1">
            <a:extLst>
              <a:ext uri="{FF2B5EF4-FFF2-40B4-BE49-F238E27FC236}">
                <a16:creationId xmlns:a16="http://schemas.microsoft.com/office/drawing/2014/main" id="{29B291D8-B3DA-C8B7-13CE-0A6D6989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211636"/>
            <a:ext cx="3384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DB1A3A6C-9462-2EB4-685E-37926591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614133"/>
            <a:ext cx="10003829" cy="739775"/>
          </a:xfrm>
        </p:spPr>
        <p:txBody>
          <a:bodyPr/>
          <a:lstStyle/>
          <a:p>
            <a:pPr eaLnBrk="1" hangingPunct="1"/>
            <a:r>
              <a:rPr lang="hu-HU" altLang="hu-HU" dirty="0"/>
              <a:t>Az Isten által Teremtett Lelkek fejlődés lépcsőfokai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277106C-F8A8-BE67-9A3E-BCE35B60D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360" y="1522467"/>
            <a:ext cx="407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Az emberit megelőző létformák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01E112B-BB3A-00F7-17E1-26D16572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220" y="1522467"/>
            <a:ext cx="408781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sz="2400" dirty="0">
                <a:solidFill>
                  <a:schemeClr val="bg1"/>
                </a:solidFill>
                <a:latin typeface="Calibri" panose="020F0502020204030204" pitchFamily="34" charset="0"/>
              </a:rPr>
              <a:t>Elérendő fejlettségi szintjük</a:t>
            </a:r>
          </a:p>
        </p:txBody>
      </p:sp>
      <p:grpSp>
        <p:nvGrpSpPr>
          <p:cNvPr id="2" name="Csoportba foglalás 81">
            <a:extLst>
              <a:ext uri="{FF2B5EF4-FFF2-40B4-BE49-F238E27FC236}">
                <a16:creationId xmlns:a16="http://schemas.microsoft.com/office/drawing/2014/main" id="{CA4F5755-4551-3EDA-FAF9-386246F94C26}"/>
              </a:ext>
            </a:extLst>
          </p:cNvPr>
          <p:cNvGrpSpPr>
            <a:grpSpLocks/>
          </p:cNvGrpSpPr>
          <p:nvPr/>
        </p:nvGrpSpPr>
        <p:grpSpPr bwMode="auto">
          <a:xfrm>
            <a:off x="5041107" y="2290616"/>
            <a:ext cx="5507354" cy="817710"/>
            <a:chOff x="3516482" y="2146596"/>
            <a:chExt cx="5508012" cy="818148"/>
          </a:xfrm>
        </p:grpSpPr>
        <p:grpSp>
          <p:nvGrpSpPr>
            <p:cNvPr id="10273" name="Csoportba foglalás 75">
              <a:extLst>
                <a:ext uri="{FF2B5EF4-FFF2-40B4-BE49-F238E27FC236}">
                  <a16:creationId xmlns:a16="http://schemas.microsoft.com/office/drawing/2014/main" id="{C1A5B5E2-269F-17A3-8927-815E7307A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7164" y="2146596"/>
              <a:ext cx="4667330" cy="818148"/>
              <a:chOff x="4357164" y="2146596"/>
              <a:chExt cx="4667330" cy="818148"/>
            </a:xfrm>
          </p:grpSpPr>
          <p:sp>
            <p:nvSpPr>
              <p:cNvPr id="10275" name="Szövegdoboz 9">
                <a:extLst>
                  <a:ext uri="{FF2B5EF4-FFF2-40B4-BE49-F238E27FC236}">
                    <a16:creationId xmlns:a16="http://schemas.microsoft.com/office/drawing/2014/main" id="{E754C6EF-0786-8F23-EAC4-E2966D47B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5338" y="2146596"/>
                <a:ext cx="4429156" cy="4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hu-HU" altLang="hu-H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Fizikai szintű tudatosság</a:t>
                </a:r>
              </a:p>
            </p:txBody>
          </p:sp>
          <p:sp>
            <p:nvSpPr>
              <p:cNvPr id="10276" name="Szövegdoboz 10">
                <a:extLst>
                  <a:ext uri="{FF2B5EF4-FFF2-40B4-BE49-F238E27FC236}">
                    <a16:creationId xmlns:a16="http://schemas.microsoft.com/office/drawing/2014/main" id="{0043A845-B365-A8DE-0529-79551ED61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1126" y="2564681"/>
                <a:ext cx="4429156" cy="4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hu-HU" altLang="hu-H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Sűrűség, keménység, szépség</a:t>
                </a:r>
              </a:p>
            </p:txBody>
          </p:sp>
          <p:sp>
            <p:nvSpPr>
              <p:cNvPr id="16" name="Bal oldali kapcsos zárójel 15">
                <a:extLst>
                  <a:ext uri="{FF2B5EF4-FFF2-40B4-BE49-F238E27FC236}">
                    <a16:creationId xmlns:a16="http://schemas.microsoft.com/office/drawing/2014/main" id="{D99C27D9-CC04-CCF6-76FE-A4E2D895AED1}"/>
                  </a:ext>
                </a:extLst>
              </p:cNvPr>
              <p:cNvSpPr/>
              <p:nvPr/>
            </p:nvSpPr>
            <p:spPr>
              <a:xfrm>
                <a:off x="4357164" y="2252713"/>
                <a:ext cx="214338" cy="643280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/>
              </a:p>
            </p:txBody>
          </p:sp>
        </p:grpSp>
        <p:cxnSp>
          <p:nvCxnSpPr>
            <p:cNvPr id="20" name="Egyenes összekötő nyíllal 19">
              <a:extLst>
                <a:ext uri="{FF2B5EF4-FFF2-40B4-BE49-F238E27FC236}">
                  <a16:creationId xmlns:a16="http://schemas.microsoft.com/office/drawing/2014/main" id="{92CACD15-C548-A41F-6270-0607D7CACA7E}"/>
                </a:ext>
              </a:extLst>
            </p:cNvPr>
            <p:cNvCxnSpPr/>
            <p:nvPr/>
          </p:nvCxnSpPr>
          <p:spPr>
            <a:xfrm>
              <a:off x="3516482" y="2582750"/>
              <a:ext cx="722399" cy="7942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Csoportba foglalás 82">
            <a:extLst>
              <a:ext uri="{FF2B5EF4-FFF2-40B4-BE49-F238E27FC236}">
                <a16:creationId xmlns:a16="http://schemas.microsoft.com/office/drawing/2014/main" id="{DB297203-A2EB-84C1-AD3E-B4225EAD61F1}"/>
              </a:ext>
            </a:extLst>
          </p:cNvPr>
          <p:cNvGrpSpPr>
            <a:grpSpLocks/>
          </p:cNvGrpSpPr>
          <p:nvPr/>
        </p:nvGrpSpPr>
        <p:grpSpPr bwMode="auto">
          <a:xfrm>
            <a:off x="5211311" y="3792471"/>
            <a:ext cx="5487918" cy="776194"/>
            <a:chOff x="3071802" y="3488274"/>
            <a:chExt cx="6037109" cy="775999"/>
          </a:xfrm>
        </p:grpSpPr>
        <p:grpSp>
          <p:nvGrpSpPr>
            <p:cNvPr id="10268" name="Csoportba foglalás 77">
              <a:extLst>
                <a:ext uri="{FF2B5EF4-FFF2-40B4-BE49-F238E27FC236}">
                  <a16:creationId xmlns:a16="http://schemas.microsoft.com/office/drawing/2014/main" id="{2C782AC7-75D6-D02F-371E-7C9FCB049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677" y="3488274"/>
              <a:ext cx="4875234" cy="775999"/>
              <a:chOff x="4233677" y="3488274"/>
              <a:chExt cx="4875234" cy="775999"/>
            </a:xfrm>
          </p:grpSpPr>
          <p:sp>
            <p:nvSpPr>
              <p:cNvPr id="10270" name="Szövegdoboz 11">
                <a:extLst>
                  <a:ext uri="{FF2B5EF4-FFF2-40B4-BE49-F238E27FC236}">
                    <a16:creationId xmlns:a16="http://schemas.microsoft.com/office/drawing/2014/main" id="{2D4B3148-474C-2819-715E-9D7268F20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7257" y="3864440"/>
                <a:ext cx="4661654" cy="399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hu-HU" altLang="hu-H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Érzékenység, érzékelés képessége</a:t>
                </a:r>
              </a:p>
            </p:txBody>
          </p:sp>
          <p:sp>
            <p:nvSpPr>
              <p:cNvPr id="17" name="Bal oldali kapcsos zárójel 16">
                <a:extLst>
                  <a:ext uri="{FF2B5EF4-FFF2-40B4-BE49-F238E27FC236}">
                    <a16:creationId xmlns:a16="http://schemas.microsoft.com/office/drawing/2014/main" id="{81EE6BA5-32A7-2649-3A5D-D948E7FE98CF}"/>
                  </a:ext>
                </a:extLst>
              </p:cNvPr>
              <p:cNvSpPr/>
              <p:nvPr/>
            </p:nvSpPr>
            <p:spPr>
              <a:xfrm>
                <a:off x="4233677" y="3488274"/>
                <a:ext cx="213580" cy="642775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/>
              </a:p>
            </p:txBody>
          </p:sp>
        </p:grpSp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5788D5A3-327B-B550-F60B-273B9F552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1802" y="3854895"/>
              <a:ext cx="1014761" cy="317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Csoportba foglalás 83">
            <a:extLst>
              <a:ext uri="{FF2B5EF4-FFF2-40B4-BE49-F238E27FC236}">
                <a16:creationId xmlns:a16="http://schemas.microsoft.com/office/drawing/2014/main" id="{4ACCA144-C399-DED9-9051-A7D97266E35E}"/>
              </a:ext>
            </a:extLst>
          </p:cNvPr>
          <p:cNvGrpSpPr>
            <a:grpSpLocks/>
          </p:cNvGrpSpPr>
          <p:nvPr/>
        </p:nvGrpSpPr>
        <p:grpSpPr bwMode="auto">
          <a:xfrm>
            <a:off x="5104669" y="4945093"/>
            <a:ext cx="6758268" cy="950820"/>
            <a:chOff x="3570517" y="4599897"/>
            <a:chExt cx="6994277" cy="950193"/>
          </a:xfrm>
        </p:grpSpPr>
        <p:grpSp>
          <p:nvGrpSpPr>
            <p:cNvPr id="10263" name="Csoportba foglalás 79">
              <a:extLst>
                <a:ext uri="{FF2B5EF4-FFF2-40B4-BE49-F238E27FC236}">
                  <a16:creationId xmlns:a16="http://schemas.microsoft.com/office/drawing/2014/main" id="{8D1A1108-D586-AAC0-2251-DDC4E5C5E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3486" y="4599897"/>
              <a:ext cx="6281308" cy="950193"/>
              <a:chOff x="4283486" y="4599897"/>
              <a:chExt cx="6281308" cy="950193"/>
            </a:xfrm>
          </p:grpSpPr>
          <p:sp>
            <p:nvSpPr>
              <p:cNvPr id="10265" name="Szövegdoboz 13">
                <a:extLst>
                  <a:ext uri="{FF2B5EF4-FFF2-40B4-BE49-F238E27FC236}">
                    <a16:creationId xmlns:a16="http://schemas.microsoft.com/office/drawing/2014/main" id="{55587103-03A9-EA12-B653-E73F5DAF92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3038" y="5150244"/>
                <a:ext cx="5911756" cy="399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hu-HU" altLang="hu-H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Érzelmek, gondolatok felfogása, kibocsájtása</a:t>
                </a:r>
              </a:p>
            </p:txBody>
          </p:sp>
          <p:sp>
            <p:nvSpPr>
              <p:cNvPr id="10266" name="Szövegdoboz 14">
                <a:extLst>
                  <a:ext uri="{FF2B5EF4-FFF2-40B4-BE49-F238E27FC236}">
                    <a16:creationId xmlns:a16="http://schemas.microsoft.com/office/drawing/2014/main" id="{A9E42807-ADEE-180F-A782-FBF13C7CB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9152" y="4599897"/>
                <a:ext cx="4206148" cy="399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hu-HU" altLang="hu-H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Mentális tudatosság csírái</a:t>
                </a:r>
              </a:p>
            </p:txBody>
          </p:sp>
          <p:sp>
            <p:nvSpPr>
              <p:cNvPr id="18" name="Bal oldali kapcsos zárójel 17">
                <a:extLst>
                  <a:ext uri="{FF2B5EF4-FFF2-40B4-BE49-F238E27FC236}">
                    <a16:creationId xmlns:a16="http://schemas.microsoft.com/office/drawing/2014/main" id="{1026F674-2B98-81BF-8653-9CD8273398E9}"/>
                  </a:ext>
                </a:extLst>
              </p:cNvPr>
              <p:cNvSpPr/>
              <p:nvPr/>
            </p:nvSpPr>
            <p:spPr>
              <a:xfrm>
                <a:off x="4283486" y="4696058"/>
                <a:ext cx="312980" cy="790261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dirty="0"/>
              </a:p>
            </p:txBody>
          </p:sp>
        </p:grpSp>
        <p:cxnSp>
          <p:nvCxnSpPr>
            <p:cNvPr id="24" name="Egyenes összekötő nyíllal 23">
              <a:extLst>
                <a:ext uri="{FF2B5EF4-FFF2-40B4-BE49-F238E27FC236}">
                  <a16:creationId xmlns:a16="http://schemas.microsoft.com/office/drawing/2014/main" id="{1D3F0C99-5B9B-D409-D611-51510C5DE1F5}"/>
                </a:ext>
              </a:extLst>
            </p:cNvPr>
            <p:cNvCxnSpPr>
              <a:cxnSpLocks/>
            </p:cNvCxnSpPr>
            <p:nvPr/>
          </p:nvCxnSpPr>
          <p:spPr>
            <a:xfrm>
              <a:off x="3570517" y="5069555"/>
              <a:ext cx="643968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EDDB0C10-436C-D746-C755-4FCD1964B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772" y="6269039"/>
            <a:ext cx="271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sz="3200" dirty="0">
                <a:latin typeface="Calibri" panose="020F0502020204030204" pitchFamily="34" charset="0"/>
              </a:rPr>
              <a:t>Ember </a:t>
            </a:r>
            <a:r>
              <a:rPr lang="hu-HU" altLang="hu-HU" dirty="0">
                <a:latin typeface="Calibri" panose="020F0502020204030204" pitchFamily="34" charset="0"/>
              </a:rPr>
              <a:t>(Lélekcsíra)</a:t>
            </a:r>
            <a:endParaRPr lang="hu-HU" altLang="hu-HU" sz="3200" dirty="0">
              <a:latin typeface="Calibri" panose="020F0502020204030204" pitchFamily="34" charset="0"/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9DE3EBB1-AC71-479F-B292-0548E61F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426" y="6258744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sz="3200" dirty="0" err="1">
                <a:latin typeface="Calibri" panose="020F0502020204030204" pitchFamily="34" charset="0"/>
              </a:rPr>
              <a:t>Egyéniesülés</a:t>
            </a:r>
            <a:endParaRPr lang="hu-HU" altLang="hu-HU" sz="3200" dirty="0">
              <a:latin typeface="Calibri" panose="020F0502020204030204" pitchFamily="34" charset="0"/>
            </a:endParaRPr>
          </a:p>
        </p:txBody>
      </p: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9375CD14-C77E-8335-808D-E86BC71E5A9B}"/>
              </a:ext>
            </a:extLst>
          </p:cNvPr>
          <p:cNvCxnSpPr>
            <a:stCxn id="27" idx="3"/>
          </p:cNvCxnSpPr>
          <p:nvPr/>
        </p:nvCxnSpPr>
        <p:spPr>
          <a:xfrm>
            <a:off x="5420862" y="6550845"/>
            <a:ext cx="477838" cy="9525"/>
          </a:xfrm>
          <a:prstGeom prst="straightConnector1">
            <a:avLst/>
          </a:prstGeom>
          <a:ln w="190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74">
            <a:extLst>
              <a:ext uri="{FF2B5EF4-FFF2-40B4-BE49-F238E27FC236}">
                <a16:creationId xmlns:a16="http://schemas.microsoft.com/office/drawing/2014/main" id="{94C3174E-E3A7-863F-E026-46000CC33F3B}"/>
              </a:ext>
            </a:extLst>
          </p:cNvPr>
          <p:cNvGrpSpPr>
            <a:grpSpLocks/>
          </p:cNvGrpSpPr>
          <p:nvPr/>
        </p:nvGrpSpPr>
        <p:grpSpPr bwMode="auto">
          <a:xfrm>
            <a:off x="858798" y="2229523"/>
            <a:ext cx="4084678" cy="1214984"/>
            <a:chOff x="-421856" y="1857364"/>
            <a:chExt cx="3422188" cy="1214446"/>
          </a:xfrm>
        </p:grpSpPr>
        <p:pic>
          <p:nvPicPr>
            <p:cNvPr id="10261" name="Picture 2">
              <a:extLst>
                <a:ext uri="{FF2B5EF4-FFF2-40B4-BE49-F238E27FC236}">
                  <a16:creationId xmlns:a16="http://schemas.microsoft.com/office/drawing/2014/main" id="{1E169C83-C3BA-5D39-1DD9-92AA0CB52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1857364"/>
              <a:ext cx="121441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Szövegdoboz 64">
              <a:extLst>
                <a:ext uri="{FF2B5EF4-FFF2-40B4-BE49-F238E27FC236}">
                  <a16:creationId xmlns:a16="http://schemas.microsoft.com/office/drawing/2014/main" id="{4A3E9BD5-DCD4-4630-D5A3-81A2D1D08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21856" y="2009752"/>
              <a:ext cx="2088072" cy="830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hu-HU" alt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Ásványi csoportlelkek</a:t>
              </a:r>
            </a:p>
          </p:txBody>
        </p:sp>
      </p:grpSp>
      <p:grpSp>
        <p:nvGrpSpPr>
          <p:cNvPr id="11" name="Csoportba foglalás 76">
            <a:extLst>
              <a:ext uri="{FF2B5EF4-FFF2-40B4-BE49-F238E27FC236}">
                <a16:creationId xmlns:a16="http://schemas.microsoft.com/office/drawing/2014/main" id="{DD9086E5-9D56-5A96-69AA-46D29CFAB9D5}"/>
              </a:ext>
            </a:extLst>
          </p:cNvPr>
          <p:cNvGrpSpPr>
            <a:grpSpLocks/>
          </p:cNvGrpSpPr>
          <p:nvPr/>
        </p:nvGrpSpPr>
        <p:grpSpPr bwMode="auto">
          <a:xfrm>
            <a:off x="1057277" y="3606288"/>
            <a:ext cx="3991367" cy="1214751"/>
            <a:chOff x="285752" y="3149983"/>
            <a:chExt cx="2802275" cy="1214446"/>
          </a:xfrm>
        </p:grpSpPr>
        <p:pic>
          <p:nvPicPr>
            <p:cNvPr id="10259" name="Picture 3">
              <a:extLst>
                <a:ext uri="{FF2B5EF4-FFF2-40B4-BE49-F238E27FC236}">
                  <a16:creationId xmlns:a16="http://schemas.microsoft.com/office/drawing/2014/main" id="{944E5EA1-3B53-57C4-0DB7-7E7DFA08A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613" y="3149983"/>
              <a:ext cx="1214414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Szövegdoboz 65">
              <a:extLst>
                <a:ext uri="{FF2B5EF4-FFF2-40B4-BE49-F238E27FC236}">
                  <a16:creationId xmlns:a16="http://schemas.microsoft.com/office/drawing/2014/main" id="{3303BAF0-8C93-4A48-2245-E5E5334CD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52" y="3314304"/>
              <a:ext cx="1500166" cy="830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hu-HU" altLang="hu-HU" sz="2400" dirty="0">
                  <a:latin typeface="Arial" panose="020B0604020202020204" pitchFamily="34" charset="0"/>
                  <a:cs typeface="Arial" panose="020B0604020202020204" pitchFamily="34" charset="0"/>
                </a:rPr>
                <a:t>Növényi csoportlelkek</a:t>
              </a:r>
            </a:p>
          </p:txBody>
        </p:sp>
      </p:grpSp>
      <p:sp>
        <p:nvSpPr>
          <p:cNvPr id="10258" name="Szövegdoboz 66">
            <a:extLst>
              <a:ext uri="{FF2B5EF4-FFF2-40B4-BE49-F238E27FC236}">
                <a16:creationId xmlns:a16="http://schemas.microsoft.com/office/drawing/2014/main" id="{0750D9D8-EACA-6046-E8CF-6B9366F1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934" y="5226184"/>
            <a:ext cx="21476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Állati csoportlelkek</a:t>
            </a:r>
          </a:p>
        </p:txBody>
      </p:sp>
      <p:cxnSp>
        <p:nvCxnSpPr>
          <p:cNvPr id="34" name="Egyenes összekötő nyíllal 33">
            <a:extLst>
              <a:ext uri="{FF2B5EF4-FFF2-40B4-BE49-F238E27FC236}">
                <a16:creationId xmlns:a16="http://schemas.microsoft.com/office/drawing/2014/main" id="{0F10318B-BCC0-CB64-1024-22D55A9D1330}"/>
              </a:ext>
            </a:extLst>
          </p:cNvPr>
          <p:cNvCxnSpPr>
            <a:cxnSpLocks/>
          </p:cNvCxnSpPr>
          <p:nvPr/>
        </p:nvCxnSpPr>
        <p:spPr bwMode="auto">
          <a:xfrm>
            <a:off x="2423592" y="4589887"/>
            <a:ext cx="0" cy="71466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zövegdoboz 11">
            <a:extLst>
              <a:ext uri="{FF2B5EF4-FFF2-40B4-BE49-F238E27FC236}">
                <a16:creationId xmlns:a16="http://schemas.microsoft.com/office/drawing/2014/main" id="{FF13E08C-7BB8-C126-69DD-D41C956D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29" y="3659213"/>
            <a:ext cx="43311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Érzelmi / asztrális tudatosság. 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42B0B6BA-C082-B460-E5E8-B4A100749417}"/>
              </a:ext>
            </a:extLst>
          </p:cNvPr>
          <p:cNvCxnSpPr>
            <a:cxnSpLocks/>
          </p:cNvCxnSpPr>
          <p:nvPr/>
        </p:nvCxnSpPr>
        <p:spPr bwMode="auto">
          <a:xfrm>
            <a:off x="2038978" y="6110749"/>
            <a:ext cx="912930" cy="43317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2C30142-4394-ABF2-DB04-8EE93AB9AFDB}"/>
              </a:ext>
            </a:extLst>
          </p:cNvPr>
          <p:cNvCxnSpPr>
            <a:cxnSpLocks/>
          </p:cNvCxnSpPr>
          <p:nvPr/>
        </p:nvCxnSpPr>
        <p:spPr bwMode="auto">
          <a:xfrm>
            <a:off x="2586976" y="3177865"/>
            <a:ext cx="0" cy="6146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Kép 20">
            <a:extLst>
              <a:ext uri="{FF2B5EF4-FFF2-40B4-BE49-F238E27FC236}">
                <a16:creationId xmlns:a16="http://schemas.microsoft.com/office/drawing/2014/main" id="{589D9EA6-903B-F0C3-0F8A-0A507D6CF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48" y="4906008"/>
            <a:ext cx="1766949" cy="1360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25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7481B6-63E3-4755-9EE6-72874F89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43" y="764704"/>
            <a:ext cx="9937104" cy="962194"/>
          </a:xfrm>
        </p:spPr>
        <p:txBody>
          <a:bodyPr/>
          <a:lstStyle/>
          <a:p>
            <a:pPr>
              <a:defRPr/>
            </a:pPr>
            <a:r>
              <a:rPr lang="hu-HU" sz="2800" dirty="0"/>
              <a:t>Az ember, az emberiség fejlődése ~ </a:t>
            </a:r>
            <a:r>
              <a:rPr lang="hu-HU" sz="2800" dirty="0" err="1"/>
              <a:t>Hylozoika</a:t>
            </a:r>
            <a:r>
              <a:rPr lang="hu-HU" sz="2800" dirty="0"/>
              <a:t> </a:t>
            </a:r>
            <a:br>
              <a:rPr lang="hu-HU" sz="2800" dirty="0"/>
            </a:br>
            <a:r>
              <a:rPr lang="hu-HU" sz="2800" dirty="0"/>
              <a:t>                                                       777 Fejlődési Szint</a:t>
            </a:r>
          </a:p>
        </p:txBody>
      </p:sp>
      <p:cxnSp>
        <p:nvCxnSpPr>
          <p:cNvPr id="4" name="Szögletes összekötő 3">
            <a:extLst>
              <a:ext uri="{FF2B5EF4-FFF2-40B4-BE49-F238E27FC236}">
                <a16:creationId xmlns:a16="http://schemas.microsoft.com/office/drawing/2014/main" id="{04931465-1610-4849-9C49-A355953DA9F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8214" y="4908550"/>
            <a:ext cx="3023690" cy="681038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zögletes összekötő 12">
            <a:extLst>
              <a:ext uri="{FF2B5EF4-FFF2-40B4-BE49-F238E27FC236}">
                <a16:creationId xmlns:a16="http://schemas.microsoft.com/office/drawing/2014/main" id="{2F9AF1E4-C222-4438-A6E8-7B5B33FB81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23942" y="3113650"/>
            <a:ext cx="2948590" cy="527379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zögletes összekötő 13">
            <a:extLst>
              <a:ext uri="{FF2B5EF4-FFF2-40B4-BE49-F238E27FC236}">
                <a16:creationId xmlns:a16="http://schemas.microsoft.com/office/drawing/2014/main" id="{B7C0E8DE-9F15-4779-94AD-FACE662B62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76131" y="3641997"/>
            <a:ext cx="3052119" cy="578742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>
            <a:extLst>
              <a:ext uri="{FF2B5EF4-FFF2-40B4-BE49-F238E27FC236}">
                <a16:creationId xmlns:a16="http://schemas.microsoft.com/office/drawing/2014/main" id="{6D5D07D1-018E-4566-A49C-FACE996D14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1371" y="4221088"/>
            <a:ext cx="3032703" cy="692225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CA3E603B-08C7-40F7-AB8F-BAD5481CEF32}"/>
              </a:ext>
            </a:extLst>
          </p:cNvPr>
          <p:cNvCxnSpPr/>
          <p:nvPr/>
        </p:nvCxnSpPr>
        <p:spPr>
          <a:xfrm flipV="1">
            <a:off x="2208213" y="5589589"/>
            <a:ext cx="0" cy="28733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42B9CF3-F2EE-449D-AF15-CFFFB7830CA9}"/>
              </a:ext>
            </a:extLst>
          </p:cNvPr>
          <p:cNvSpPr txBox="1"/>
          <p:nvPr/>
        </p:nvSpPr>
        <p:spPr>
          <a:xfrm>
            <a:off x="1692276" y="5876925"/>
            <a:ext cx="18827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4D1EC51-DB95-4397-8A8D-5587C8C64179}"/>
              </a:ext>
            </a:extLst>
          </p:cNvPr>
          <p:cNvSpPr txBox="1"/>
          <p:nvPr/>
        </p:nvSpPr>
        <p:spPr>
          <a:xfrm>
            <a:off x="8040216" y="2014234"/>
            <a:ext cx="3167062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 feletti létezés</a:t>
            </a: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34351475-B031-4801-B451-A6E4C2669C4B}"/>
              </a:ext>
            </a:extLst>
          </p:cNvPr>
          <p:cNvCxnSpPr>
            <a:cxnSpLocks/>
          </p:cNvCxnSpPr>
          <p:nvPr/>
        </p:nvCxnSpPr>
        <p:spPr>
          <a:xfrm flipV="1">
            <a:off x="9759746" y="2492896"/>
            <a:ext cx="12786" cy="574092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698B1102-0D7B-4F5E-B044-C3BF1D193830}"/>
              </a:ext>
            </a:extLst>
          </p:cNvPr>
          <p:cNvSpPr txBox="1"/>
          <p:nvPr/>
        </p:nvSpPr>
        <p:spPr>
          <a:xfrm>
            <a:off x="5260335" y="4397102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szint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57505D6D-7BF7-4D06-81D2-496B64B2E954}"/>
              </a:ext>
            </a:extLst>
          </p:cNvPr>
          <p:cNvSpPr txBox="1"/>
          <p:nvPr/>
        </p:nvSpPr>
        <p:spPr>
          <a:xfrm>
            <a:off x="6823941" y="3780942"/>
            <a:ext cx="1422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szint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60F1D8F2-FF4B-4EC1-A486-A4F845BBD3C0}"/>
              </a:ext>
            </a:extLst>
          </p:cNvPr>
          <p:cNvSpPr txBox="1"/>
          <p:nvPr/>
        </p:nvSpPr>
        <p:spPr>
          <a:xfrm>
            <a:off x="8416204" y="3188765"/>
            <a:ext cx="1377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szint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3F35A905-83FF-430A-A232-875A08ACDB58}"/>
              </a:ext>
            </a:extLst>
          </p:cNvPr>
          <p:cNvSpPr txBox="1"/>
          <p:nvPr/>
        </p:nvSpPr>
        <p:spPr>
          <a:xfrm>
            <a:off x="9848540" y="2561536"/>
            <a:ext cx="960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szint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95E3F2E-E825-04EE-1D6A-8E1D8380782F}"/>
              </a:ext>
            </a:extLst>
          </p:cNvPr>
          <p:cNvSpPr txBox="1"/>
          <p:nvPr/>
        </p:nvSpPr>
        <p:spPr>
          <a:xfrm>
            <a:off x="3794245" y="5049044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49455FF-78C4-1B50-D5C5-96E67FA5C951}"/>
              </a:ext>
            </a:extLst>
          </p:cNvPr>
          <p:cNvSpPr txBox="1"/>
          <p:nvPr/>
        </p:nvSpPr>
        <p:spPr>
          <a:xfrm>
            <a:off x="386193" y="2316723"/>
            <a:ext cx="7128792" cy="83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hu-HU" sz="2400" dirty="0"/>
              <a:t>A környezet amiben élünk nagyon meghatározza fejlődésünk lehetőségeit. </a:t>
            </a:r>
          </a:p>
        </p:txBody>
      </p:sp>
    </p:spTree>
    <p:extLst>
      <p:ext uri="{BB962C8B-B14F-4D97-AF65-F5344CB8AC3E}">
        <p14:creationId xmlns:p14="http://schemas.microsoft.com/office/powerpoint/2010/main" val="6863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EC31FF-7A4C-4B49-82FF-08115F2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64703"/>
            <a:ext cx="6572250" cy="527050"/>
          </a:xfrm>
        </p:spPr>
        <p:txBody>
          <a:bodyPr/>
          <a:lstStyle/>
          <a:p>
            <a:pPr>
              <a:defRPr/>
            </a:pPr>
            <a:r>
              <a:rPr lang="hu-HU" sz="3200" dirty="0"/>
              <a:t>Az ember fejlődése</a:t>
            </a:r>
          </a:p>
        </p:txBody>
      </p: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D1349DA4-C88A-489A-9290-B267AC95F24D}"/>
              </a:ext>
            </a:extLst>
          </p:cNvPr>
          <p:cNvCxnSpPr>
            <a:cxnSpLocks/>
          </p:cNvCxnSpPr>
          <p:nvPr/>
        </p:nvCxnSpPr>
        <p:spPr>
          <a:xfrm flipV="1">
            <a:off x="2206182" y="5661247"/>
            <a:ext cx="0" cy="504057"/>
          </a:xfrm>
          <a:prstGeom prst="straightConnector1">
            <a:avLst/>
          </a:prstGeom>
          <a:ln w="444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A9DE608-AAB6-4355-8776-1832684B4BDC}"/>
              </a:ext>
            </a:extLst>
          </p:cNvPr>
          <p:cNvSpPr txBox="1"/>
          <p:nvPr/>
        </p:nvSpPr>
        <p:spPr>
          <a:xfrm>
            <a:off x="1264795" y="6093297"/>
            <a:ext cx="1882775" cy="43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Állati létezés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DE15C08-FB2E-42F4-AA8A-DD14560439F2}"/>
              </a:ext>
            </a:extLst>
          </p:cNvPr>
          <p:cNvSpPr txBox="1"/>
          <p:nvPr/>
        </p:nvSpPr>
        <p:spPr>
          <a:xfrm>
            <a:off x="1803400" y="4839246"/>
            <a:ext cx="203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Barbarizmus</a:t>
            </a:r>
            <a:endParaRPr lang="hu-H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56A75119-6763-43D7-B06E-0A06D9A367F7}"/>
              </a:ext>
            </a:extLst>
          </p:cNvPr>
          <p:cNvSpPr txBox="1"/>
          <p:nvPr/>
        </p:nvSpPr>
        <p:spPr>
          <a:xfrm>
            <a:off x="3835400" y="4869160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szint</a:t>
            </a:r>
          </a:p>
        </p:txBody>
      </p:sp>
      <p:cxnSp>
        <p:nvCxnSpPr>
          <p:cNvPr id="10" name="Szögletes összekötő 3">
            <a:extLst>
              <a:ext uri="{FF2B5EF4-FFF2-40B4-BE49-F238E27FC236}">
                <a16:creationId xmlns:a16="http://schemas.microsoft.com/office/drawing/2014/main" id="{F0E72E7C-2601-42A0-B26C-5B4DC7A00D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06184" y="4509120"/>
            <a:ext cx="3095698" cy="1080468"/>
          </a:xfrm>
          <a:prstGeom prst="bentConnector3">
            <a:avLst/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7617D011-3A17-4AAC-9EBF-763CBCE38D90}"/>
              </a:ext>
            </a:extLst>
          </p:cNvPr>
          <p:cNvSpPr/>
          <p:nvPr/>
        </p:nvSpPr>
        <p:spPr>
          <a:xfrm>
            <a:off x="3287688" y="4149081"/>
            <a:ext cx="2808312" cy="647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56C6970-D9C0-4293-8F9E-AB126EC39612}"/>
              </a:ext>
            </a:extLst>
          </p:cNvPr>
          <p:cNvSpPr/>
          <p:nvPr/>
        </p:nvSpPr>
        <p:spPr>
          <a:xfrm>
            <a:off x="1919536" y="4775608"/>
            <a:ext cx="3168352" cy="88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8A0EE1-E0E1-475E-BC11-296172E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764704"/>
            <a:ext cx="8761413" cy="706964"/>
          </a:xfrm>
        </p:spPr>
        <p:txBody>
          <a:bodyPr/>
          <a:lstStyle/>
          <a:p>
            <a:r>
              <a:rPr lang="hu-HU" dirty="0"/>
              <a:t>Barbarizmus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E2FFB4-1263-4F66-9172-34DA36F5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420888"/>
            <a:ext cx="10009112" cy="4104456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defRPr/>
            </a:pPr>
            <a:r>
              <a:rPr lang="hu-HU" kern="0" dirty="0"/>
              <a:t>Ezen a szinten a fejlődés igen lassú.</a:t>
            </a:r>
          </a:p>
          <a:p>
            <a:pPr>
              <a:lnSpc>
                <a:spcPts val="2900"/>
              </a:lnSpc>
              <a:defRPr/>
            </a:pPr>
            <a:r>
              <a:rPr lang="hu-HU" kern="0" dirty="0"/>
              <a:t>A létezés a fizikai szintre korlátozódik. Képtelen másból tanulni az ember, mint a fizikai tapasztalatokból.</a:t>
            </a:r>
          </a:p>
          <a:p>
            <a:pPr>
              <a:lnSpc>
                <a:spcPts val="2900"/>
              </a:lnSpc>
              <a:defRPr/>
            </a:pPr>
            <a:r>
              <a:rPr lang="hu-HU" kern="0" dirty="0"/>
              <a:t>Uralkodó tulajdonság: a lustaság.</a:t>
            </a:r>
          </a:p>
          <a:p>
            <a:pPr>
              <a:lnSpc>
                <a:spcPts val="2900"/>
              </a:lnSpc>
              <a:defRPr/>
            </a:pPr>
            <a:r>
              <a:rPr lang="hu-HU" kern="0" dirty="0"/>
              <a:t>Ösztönszint. </a:t>
            </a:r>
          </a:p>
          <a:p>
            <a:pPr>
              <a:lnSpc>
                <a:spcPts val="2900"/>
              </a:lnSpc>
              <a:defRPr/>
            </a:pPr>
            <a:r>
              <a:rPr lang="hu-HU" kern="0" dirty="0"/>
              <a:t>A fizikai szükségletek és a fellángoló szenvedélyek képesek aktiválni őt.</a:t>
            </a:r>
          </a:p>
          <a:p>
            <a:pPr>
              <a:lnSpc>
                <a:spcPts val="2900"/>
              </a:lnSpc>
              <a:defRPr/>
            </a:pPr>
            <a:r>
              <a:rPr lang="hu-HU" kern="0" dirty="0"/>
              <a:t>Állati, túlélő üzemmód. Csak a saját jussa érdekli.</a:t>
            </a:r>
          </a:p>
          <a:p>
            <a:pPr>
              <a:lnSpc>
                <a:spcPts val="2900"/>
              </a:lnSpc>
              <a:defRPr/>
            </a:pPr>
            <a:r>
              <a:rPr lang="hu-HU" kern="0" dirty="0"/>
              <a:t>A barbár ember a fizikai világban él és azonosul a fizikai életet irányító emocionális vágyakkal.</a:t>
            </a:r>
          </a:p>
        </p:txBody>
      </p:sp>
    </p:spTree>
    <p:extLst>
      <p:ext uri="{BB962C8B-B14F-4D97-AF65-F5344CB8AC3E}">
        <p14:creationId xmlns:p14="http://schemas.microsoft.com/office/powerpoint/2010/main" val="28520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8A0EE1-E0E1-475E-BC11-296172E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64704"/>
            <a:ext cx="8761413" cy="706964"/>
          </a:xfrm>
        </p:spPr>
        <p:txBody>
          <a:bodyPr/>
          <a:lstStyle/>
          <a:p>
            <a:r>
              <a:rPr lang="hu-HU" dirty="0"/>
              <a:t>Barbarizmus stádiuma </a:t>
            </a:r>
            <a:endParaRPr lang="hu-HU" baseline="30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E2FFB4-1263-4F66-9172-34DA36F5A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04864"/>
            <a:ext cx="9577064" cy="4653136"/>
          </a:xfrm>
        </p:spPr>
        <p:txBody>
          <a:bodyPr>
            <a:normAutofit/>
          </a:bodyPr>
          <a:lstStyle/>
          <a:p>
            <a:r>
              <a:rPr lang="hu-HU" kern="0" dirty="0"/>
              <a:t>A negatív érzelmek hangsúlyosak: irigység, félelem, lenézés, mohóság, kegyetlenség, bosszúvágy, gyanakvás, harag, stb.</a:t>
            </a:r>
          </a:p>
          <a:p>
            <a:r>
              <a:rPr lang="hu-HU" kern="0" dirty="0"/>
              <a:t>Cselekvésének oka: halálfélelem.</a:t>
            </a:r>
          </a:p>
          <a:p>
            <a:r>
              <a:rPr lang="hu-HU" kern="0" dirty="0"/>
              <a:t>A legalacsonyabb és a legmagasabb szint között (0-400 szint) az intellektuális fejlettség a különbség. A magasabb szinteken egy gyorsabb mentális felfogóképesség és szélesebb általános élettapasztalat van (47:7 Következetes gondolkodás).</a:t>
            </a:r>
          </a:p>
          <a:p>
            <a:r>
              <a:rPr lang="hu-HU" dirty="0"/>
              <a:t>Gondolkodása utánzó. Szokások, hagyományok, babonák határozzák meg gondolatait.</a:t>
            </a:r>
          </a:p>
          <a:p>
            <a:r>
              <a:rPr lang="hu-HU" dirty="0"/>
              <a:t>A hit itt vak emocionális elfogadás. (Tapasztalatlan hit.)</a:t>
            </a:r>
          </a:p>
        </p:txBody>
      </p:sp>
    </p:spTree>
    <p:extLst>
      <p:ext uri="{BB962C8B-B14F-4D97-AF65-F5344CB8AC3E}">
        <p14:creationId xmlns:p14="http://schemas.microsoft.com/office/powerpoint/2010/main" val="31196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on tanácsterem">
  <a:themeElements>
    <a:clrScheme name="Ion 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1915</Words>
  <Application>Microsoft Office PowerPoint</Application>
  <PresentationFormat>Szélesvásznú</PresentationFormat>
  <Paragraphs>226</Paragraphs>
  <Slides>30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Century Gothic</vt:lpstr>
      <vt:lpstr>Segoe UI Symbol</vt:lpstr>
      <vt:lpstr>Wingdings 3</vt:lpstr>
      <vt:lpstr>Egyéni tervezés</vt:lpstr>
      <vt:lpstr>Ion tanácsterem</vt:lpstr>
      <vt:lpstr>A Jövő Emberének Szellemi Tudás Alapja</vt:lpstr>
      <vt:lpstr>Miről lesz ma szó?</vt:lpstr>
      <vt:lpstr>Mi Létezésed Célja?  </vt:lpstr>
      <vt:lpstr>Kik vagyunk? Honnan jöttünk?  Hova tartunk? </vt:lpstr>
      <vt:lpstr>Az Isten által Teremtett Lelkek fejlődés lépcsőfokai</vt:lpstr>
      <vt:lpstr>Az ember, az emberiség fejlődése ~ Hylozoika                                                         777 Fejlődési Szint</vt:lpstr>
      <vt:lpstr>Az ember fejlődése</vt:lpstr>
      <vt:lpstr>Barbarizmus stádiuma </vt:lpstr>
      <vt:lpstr>Barbarizmus stádiuma </vt:lpstr>
      <vt:lpstr>Az ember fejlődése ~ Civilizáció stádiuma</vt:lpstr>
      <vt:lpstr>Civilizáció stádiuma </vt:lpstr>
      <vt:lpstr>Civilizáció stádiuma </vt:lpstr>
      <vt:lpstr>Civilizáció stádiuma </vt:lpstr>
      <vt:lpstr>Az ember fejlődése ~ Kultúra stádiuma</vt:lpstr>
      <vt:lpstr>Kultúra stádiuma </vt:lpstr>
      <vt:lpstr>Kultúra stádiuma </vt:lpstr>
      <vt:lpstr>Kultúra stádiuma </vt:lpstr>
      <vt:lpstr>Az ember fejlődése * Emberiesség stádiuma</vt:lpstr>
      <vt:lpstr>Emberiesség stádiuma </vt:lpstr>
      <vt:lpstr>Emberiesség stádiuma </vt:lpstr>
      <vt:lpstr>Emberiesség stádiuma </vt:lpstr>
      <vt:lpstr>Kauzális tudatosság</vt:lpstr>
      <vt:lpstr>Az ember fejlődése ~ Eszményiesség stádiuma</vt:lpstr>
      <vt:lpstr>Eszményiesség stádiuma </vt:lpstr>
      <vt:lpstr>Eszményiesség stádiuma </vt:lpstr>
      <vt:lpstr>Tizenkét Esszenciális Tulajdonság</vt:lpstr>
      <vt:lpstr>Az emberi fejlődés stádiumai</vt:lpstr>
      <vt:lpstr>Egyéni fejlődésünk</vt:lpstr>
      <vt:lpstr>Létezésünk CÉLjai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Omnipszichológia</dc:title>
  <dc:creator>Csilla Magdolna Steinmüller</dc:creator>
  <cp:lastModifiedBy>Csilla Magdolna Steinmüller</cp:lastModifiedBy>
  <cp:revision>40</cp:revision>
  <dcterms:created xsi:type="dcterms:W3CDTF">2019-01-23T16:45:45Z</dcterms:created>
  <dcterms:modified xsi:type="dcterms:W3CDTF">2026-05-09T04:59:09Z</dcterms:modified>
</cp:coreProperties>
</file>